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5" r:id="rId2"/>
    <p:sldId id="364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7" r:id="rId17"/>
    <p:sldId id="349" r:id="rId18"/>
    <p:sldId id="351" r:id="rId19"/>
    <p:sldId id="353" r:id="rId20"/>
    <p:sldId id="355" r:id="rId21"/>
    <p:sldId id="357" r:id="rId22"/>
    <p:sldId id="358" r:id="rId23"/>
    <p:sldId id="362" r:id="rId24"/>
    <p:sldId id="363" r:id="rId25"/>
    <p:sldId id="366" r:id="rId26"/>
    <p:sldId id="365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cat>
            <c:strRef>
              <c:f>Hoja1!$A$2:$A$9</c:f>
              <c:strCache>
                <c:ptCount val="8"/>
                <c:pt idx="0">
                  <c:v>HULA</c:v>
                </c:pt>
                <c:pt idx="1">
                  <c:v>CHOU</c:v>
                </c:pt>
                <c:pt idx="2">
                  <c:v>X-Cies</c:v>
                </c:pt>
                <c:pt idx="3">
                  <c:v>Meixo</c:v>
                </c:pt>
                <c:pt idx="4">
                  <c:v>CHUS</c:v>
                </c:pt>
                <c:pt idx="5">
                  <c:v>FERROL</c:v>
                </c:pt>
                <c:pt idx="6">
                  <c:v>COG</c:v>
                </c:pt>
                <c:pt idx="7">
                  <c:v>CHOP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570880"/>
        <c:axId val="108589056"/>
      </c:barChart>
      <c:catAx>
        <c:axId val="108570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8589056"/>
        <c:crosses val="autoZero"/>
        <c:auto val="1"/>
        <c:lblAlgn val="ctr"/>
        <c:lblOffset val="100"/>
        <c:noMultiLvlLbl val="0"/>
      </c:catAx>
      <c:valAx>
        <c:axId val="10858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088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Hoja1!$A$2:$A$11</c:f>
              <c:strCache>
                <c:ptCount val="10"/>
                <c:pt idx="0">
                  <c:v>A. Vilanova</c:v>
                </c:pt>
                <c:pt idx="1">
                  <c:v>Castellón</c:v>
                </c:pt>
                <c:pt idx="2">
                  <c:v>HULA</c:v>
                </c:pt>
                <c:pt idx="3">
                  <c:v>Meixoeiro</c:v>
                </c:pt>
                <c:pt idx="4">
                  <c:v>CHOU</c:v>
                </c:pt>
                <c:pt idx="5">
                  <c:v>Pesset</c:v>
                </c:pt>
                <c:pt idx="6">
                  <c:v>V. de los Lirios</c:v>
                </c:pt>
                <c:pt idx="7">
                  <c:v>Sagunto</c:v>
                </c:pt>
                <c:pt idx="8">
                  <c:v>L. Alcanyis</c:v>
                </c:pt>
                <c:pt idx="9">
                  <c:v>X-Cies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10</c:v>
                </c:pt>
                <c:pt idx="1">
                  <c:v>8</c:v>
                </c:pt>
                <c:pt idx="2">
                  <c:v>7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261056"/>
        <c:axId val="203262592"/>
      </c:barChart>
      <c:catAx>
        <c:axId val="203261056"/>
        <c:scaling>
          <c:orientation val="minMax"/>
        </c:scaling>
        <c:delete val="0"/>
        <c:axPos val="b"/>
        <c:majorTickMark val="out"/>
        <c:minorTickMark val="none"/>
        <c:tickLblPos val="nextTo"/>
        <c:crossAx val="203262592"/>
        <c:crosses val="autoZero"/>
        <c:auto val="1"/>
        <c:lblAlgn val="ctr"/>
        <c:lblOffset val="100"/>
        <c:noMultiLvlLbl val="0"/>
      </c:catAx>
      <c:valAx>
        <c:axId val="20326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26105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SLPR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004/99</c:v>
                </c:pt>
                <c:pt idx="1">
                  <c:v>010/01</c:v>
                </c:pt>
                <c:pt idx="2">
                  <c:v>022/05</c:v>
                </c:pt>
                <c:pt idx="3">
                  <c:v>035/07</c:v>
                </c:pt>
                <c:pt idx="4">
                  <c:v>040/09</c:v>
                </c:pt>
                <c:pt idx="5">
                  <c:v>056/12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11</c:v>
                </c:pt>
                <c:pt idx="4">
                  <c:v>14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SG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004/99</c:v>
                </c:pt>
                <c:pt idx="1">
                  <c:v>010/01</c:v>
                </c:pt>
                <c:pt idx="2">
                  <c:v>022/05</c:v>
                </c:pt>
                <c:pt idx="3">
                  <c:v>035/07</c:v>
                </c:pt>
                <c:pt idx="4">
                  <c:v>040/09</c:v>
                </c:pt>
                <c:pt idx="5">
                  <c:v>056/12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15</c:v>
                </c:pt>
                <c:pt idx="1">
                  <c:v>18</c:v>
                </c:pt>
                <c:pt idx="2">
                  <c:v>21</c:v>
                </c:pt>
                <c:pt idx="3">
                  <c:v>19</c:v>
                </c:pt>
                <c:pt idx="4">
                  <c:v>21</c:v>
                </c:pt>
                <c:pt idx="5">
                  <c:v>24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004/99</c:v>
                </c:pt>
                <c:pt idx="1">
                  <c:v>010/01</c:v>
                </c:pt>
                <c:pt idx="2">
                  <c:v>022/05</c:v>
                </c:pt>
                <c:pt idx="3">
                  <c:v>035/07</c:v>
                </c:pt>
                <c:pt idx="4">
                  <c:v>040/09</c:v>
                </c:pt>
                <c:pt idx="5">
                  <c:v>056/12</c:v>
                </c:pt>
              </c:strCache>
            </c:strRef>
          </c:cat>
          <c:val>
            <c:numRef>
              <c:f>Hoja1!$D$2:$D$7</c:f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Columna2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004/99</c:v>
                </c:pt>
                <c:pt idx="1">
                  <c:v>010/01</c:v>
                </c:pt>
                <c:pt idx="2">
                  <c:v>022/05</c:v>
                </c:pt>
                <c:pt idx="3">
                  <c:v>035/07</c:v>
                </c:pt>
                <c:pt idx="4">
                  <c:v>040/09</c:v>
                </c:pt>
                <c:pt idx="5">
                  <c:v>056/12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Columna3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004/99</c:v>
                </c:pt>
                <c:pt idx="1">
                  <c:v>010/01</c:v>
                </c:pt>
                <c:pt idx="2">
                  <c:v>022/05</c:v>
                </c:pt>
                <c:pt idx="3">
                  <c:v>035/07</c:v>
                </c:pt>
                <c:pt idx="4">
                  <c:v>040/09</c:v>
                </c:pt>
                <c:pt idx="5">
                  <c:v>056/12</c:v>
                </c:pt>
              </c:strCache>
            </c:strRef>
          </c:cat>
          <c:val>
            <c:numRef>
              <c:f>Hoja1!$F$2:$F$7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042176"/>
        <c:axId val="177085440"/>
      </c:barChart>
      <c:catAx>
        <c:axId val="157042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77085440"/>
        <c:crosses val="autoZero"/>
        <c:auto val="1"/>
        <c:lblAlgn val="ctr"/>
        <c:lblOffset val="100"/>
        <c:noMultiLvlLbl val="0"/>
      </c:catAx>
      <c:valAx>
        <c:axId val="177085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042176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spPr>
    <a:ln>
      <a:solidFill>
        <a:srgbClr val="002060"/>
      </a:solidFill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ABE4D-294F-4A1D-AA18-FEF021096656}" type="datetimeFigureOut">
              <a:rPr lang="es-ES" smtClean="0"/>
              <a:pPr/>
              <a:t>24/04/2015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0A833-0816-481E-97BB-503DB087D9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75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BB6EB28-5967-438E-9629-C5F5D1ABC0C9}" type="slidenum">
              <a:rPr lang="fr-FR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dirty="0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3ACC44-98A3-4ED9-B484-8E4510D08BA7}" type="slidenum">
              <a:rPr lang="es-E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0B98B42-E0C4-4B8F-BDDC-6E4FFC70CA56}" type="slidenum">
              <a:rPr lang="fr-FR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 dirty="0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D7C8C1E-3A56-4762-B28B-9E08831A0DC0}" type="slidenum">
              <a:rPr lang="fr-FR" smtClean="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EE3CA-147E-40BA-88BC-B07C7AB7C50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PowerPoint_Slide3.sldx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496" y="4077072"/>
            <a:ext cx="9036496" cy="1800200"/>
          </a:xfrm>
        </p:spPr>
        <p:txBody>
          <a:bodyPr>
            <a:noAutofit/>
          </a:bodyPr>
          <a:lstStyle/>
          <a:p>
            <a:pPr>
              <a:defRPr/>
            </a:pPr>
            <a:endParaRPr lang="es-ES" sz="2800" b="1" cap="all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8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REVISIÓN ESTADIOS III CNMP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47045"/>
            <a:ext cx="4608512" cy="324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84846" y="188640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Estudio GGCP056/12</a:t>
            </a:r>
            <a:endParaRPr lang="es-ES" sz="2800" dirty="0">
              <a:solidFill>
                <a:srgbClr val="002060"/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695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Curva SLPR</a:t>
            </a:r>
            <a:endParaRPr lang="es-E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88" y="1628800"/>
            <a:ext cx="5364000" cy="451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5796136" y="2852936"/>
            <a:ext cx="3168000" cy="10464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Mediana 9 meses (IC 95%: 3,7-14,2)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1 año: 41,9 %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2 años: 24,5 %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84846" y="188640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Estudio GGCP056/12</a:t>
            </a:r>
            <a:endParaRPr lang="es-ES" sz="2800" dirty="0">
              <a:solidFill>
                <a:srgbClr val="002060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695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Curva SG</a:t>
            </a:r>
            <a:endParaRPr lang="es-E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34944"/>
            <a:ext cx="5364000" cy="451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6182157" y="3122384"/>
            <a:ext cx="2206267" cy="10464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Mediana NA (26 + m)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1 año: 69,9 %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2 años: 55,1 %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3"/>
            <a:ext cx="8424936" cy="45720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CPNCPLA estadio III: factible realizar QT+RT concomitante de forma precoz en el plano asistencial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Estudio abierto: 23% fallos de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screening</a:t>
            </a:r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			  Aceptable OP: &gt; 79 % RO (ITT 76%)</a:t>
            </a:r>
          </a:p>
          <a:p>
            <a:pPr>
              <a:lnSpc>
                <a:spcPct val="150000"/>
              </a:lnSpc>
              <a:buNone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			  OS: SLPR 9 m / SG sin alcanzar (55,1% a 2 años)</a:t>
            </a:r>
          </a:p>
          <a:p>
            <a:pPr>
              <a:lnSpc>
                <a:spcPct val="150000"/>
              </a:lnSpc>
              <a:buNone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			  100% pacientes completan protocolo (24/25)</a:t>
            </a:r>
          </a:p>
          <a:p>
            <a:pPr>
              <a:lnSpc>
                <a:spcPct val="150000"/>
              </a:lnSpc>
              <a:buNone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			  toxicidad no desdeñable: ingresan 24%; esofagitis 48%</a:t>
            </a:r>
          </a:p>
          <a:p>
            <a:pPr>
              <a:lnSpc>
                <a:spcPct val="150000"/>
              </a:lnSpc>
              <a:buNone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			  necesario más seguimiento</a:t>
            </a:r>
          </a:p>
          <a:p>
            <a:pPr>
              <a:lnSpc>
                <a:spcPct val="150000"/>
              </a:lnSpc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CDDP-NVB/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iv-or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(dosis plenas) + RT:  esquema eficaz y con tolerancia aceptable</a:t>
            </a:r>
          </a:p>
          <a:p>
            <a:pPr>
              <a:lnSpc>
                <a:spcPct val="150000"/>
              </a:lnSpc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La colaboración multidisciplinar es garantía de los buenos resultados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51520" y="778694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Comentarios</a:t>
            </a:r>
            <a:endParaRPr lang="es-E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40830" y="260648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Estudio GGCP056/12</a:t>
            </a:r>
            <a:endParaRPr lang="es-ES" sz="2800" dirty="0">
              <a:solidFill>
                <a:srgbClr val="002060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4248" y="5661248"/>
            <a:ext cx="2087872" cy="792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19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08720"/>
            <a:ext cx="7772400" cy="1440879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ESTUDIO CPNM-RT-09</a:t>
            </a:r>
            <a:br>
              <a:rPr lang="en-GB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“VORTICE”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924944"/>
            <a:ext cx="8280400" cy="149860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defRPr/>
            </a:pPr>
            <a:r>
              <a:rPr lang="es-ES_tradnl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“EC fase II de la combinación de vinorelbina oral y cisplatino, administrada en inducción y concomitante con radioterapia, en pacientes con cáncer de pulmón no microcítico (CPNM) localmente avanzado”</a:t>
            </a:r>
            <a:endParaRPr lang="fr-F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4414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urrent Issue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06454"/>
            <a:ext cx="1440160" cy="19733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6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88640"/>
            <a:ext cx="1620000" cy="6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1640" y="1195042"/>
            <a:ext cx="6983413" cy="244827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Coordinadores: </a:t>
            </a:r>
          </a:p>
          <a:p>
            <a:pPr lvl="1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Dr. Alfredo Sánchez, H. Provincial de Castellón</a:t>
            </a:r>
          </a:p>
          <a:p>
            <a:pPr lvl="1" eaLnBrk="1" hangingPunct="1">
              <a:spcBef>
                <a:spcPct val="0"/>
              </a:spcBef>
              <a:spcAft>
                <a:spcPct val="50000"/>
              </a:spcAft>
              <a:buFont typeface="Courier New" pitchFamily="49" charset="0"/>
              <a:buChar char="o"/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Dr. Oscar Juan, H. Arnau de Vilanova de Valencia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ü"/>
              <a:defRPr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Inicio del ensayo: Enero 2010. Fin de reclutamiento: Diciembre 2011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ü"/>
              <a:defRPr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Centros participantes: 12/10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ü"/>
              <a:defRPr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Pacientes reclutados: 51 (16 GGCP)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76600" y="214313"/>
            <a:ext cx="23615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Introducción</a:t>
            </a:r>
            <a:endParaRPr lang="es-E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974435880"/>
              </p:ext>
            </p:extLst>
          </p:nvPr>
        </p:nvGraphicFramePr>
        <p:xfrm>
          <a:off x="1043608" y="3573016"/>
          <a:ext cx="7058143" cy="306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512" y="6453336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u="sng" dirty="0" smtClean="0">
                <a:solidFill>
                  <a:srgbClr val="666666"/>
                </a:solidFill>
                <a:latin typeface="+mn-lt"/>
              </a:rPr>
              <a:t>VORTICE</a:t>
            </a:r>
            <a:endParaRPr lang="es-ES" sz="1000" b="1" u="sng" dirty="0">
              <a:solidFill>
                <a:srgbClr val="6666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76250"/>
            <a:ext cx="7924800" cy="725488"/>
          </a:xfrm>
        </p:spPr>
        <p:txBody>
          <a:bodyPr/>
          <a:lstStyle/>
          <a:p>
            <a:pPr algn="ctr">
              <a:defRPr/>
            </a:pPr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Criterios de inclusión/exclusión</a:t>
            </a:r>
            <a:endParaRPr lang="fr-FR" sz="2800" b="1" dirty="0" smtClean="0">
              <a:solidFill>
                <a:srgbClr val="002060"/>
              </a:solidFill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48408"/>
            <a:ext cx="4199384" cy="38408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1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Edad: 18-70 años: CPNM confirmado citológica o histológicamente.</a:t>
            </a:r>
          </a:p>
          <a:p>
            <a:pPr algn="just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altLang="zh-CN" sz="14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Enfermedad localmente avanzada, no tratada previamente, en estadio IIIA inoperable (solo N2) y IIIB (se excluyen pacientes con adenopatías supraclaviculares y/o con derrame pleural maligno).</a:t>
            </a:r>
          </a:p>
          <a:p>
            <a:pPr algn="just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altLang="zh-CN" sz="14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Estado funcional 0-1 según la escala de la OMS.</a:t>
            </a:r>
          </a:p>
          <a:p>
            <a:pPr algn="just">
              <a:lnSpc>
                <a:spcPct val="200000"/>
              </a:lnSpc>
              <a:spcBef>
                <a:spcPct val="1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altLang="zh-CN" sz="14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Expectativa de vida </a:t>
            </a:r>
            <a:r>
              <a:rPr lang="es-ES" altLang="zh-CN" sz="14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 12 semanas</a:t>
            </a:r>
          </a:p>
          <a:p>
            <a:pPr algn="just">
              <a:lnSpc>
                <a:spcPct val="200000"/>
              </a:lnSpc>
              <a:spcBef>
                <a:spcPct val="1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1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Correcta reserva medular, función renal y </a:t>
            </a:r>
            <a:r>
              <a:rPr lang="es-ES" sz="1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hepática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9512" y="6453336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u="sng" dirty="0" smtClean="0">
                <a:solidFill>
                  <a:srgbClr val="666666"/>
                </a:solidFill>
                <a:latin typeface="+mn-lt"/>
              </a:rPr>
              <a:t>VORTICE</a:t>
            </a:r>
            <a:endParaRPr lang="es-ES" sz="1000" b="1" u="sng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93097" y="1772990"/>
            <a:ext cx="4199383" cy="3816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ES_tradn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Pruebas de función respiratoria:  FEV&gt; 30% o &gt; 1 litro; DCLO &gt; 30%; pCO</a:t>
            </a:r>
            <a:r>
              <a:rPr kumimoji="0" lang="es-ES_tradnl" sz="1200" b="1" i="0" u="none" strike="noStrike" kern="1200" cap="none" spc="0" normalizeH="0" baseline="-8000" noProof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es-ES_tradnl" sz="1200" b="1" i="0" u="none" strike="noStrike" kern="1200" cap="none" spc="0" normalizeH="0" baseline="-25000" noProof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s-ES_tradn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&lt; 45; pO</a:t>
            </a:r>
            <a:r>
              <a:rPr kumimoji="0" lang="es-ES_tradnl" sz="1200" b="1" i="0" u="none" strike="noStrike" kern="1200" cap="none" spc="0" normalizeH="0" baseline="-8000" noProof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2 </a:t>
            </a:r>
            <a:r>
              <a:rPr kumimoji="0" lang="es-ES_tradn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&gt;</a:t>
            </a:r>
            <a:r>
              <a:rPr kumimoji="0" lang="es-ES_tradnl" sz="1200" b="1" i="0" u="none" strike="noStrike" kern="1200" cap="none" spc="0" normalizeH="0" baseline="-8000" noProof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s-ES_tradn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60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ES_tradnl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V20 &lt; 30 %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Ausencia de cualquier condición psicológica, familiar, sociológica o geográfica que pueda impedir el cumplimiento del protocolo.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ES_tradnl" altLang="zh-CN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Presencia de, al menos, una lesión mensurable, según los criterios RECIST 1.0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ES_tradnl" altLang="zh-CN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Obtención por escrito del consentimiento informado.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uLnTx/>
              <a:uFillTx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852488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Esquema de tratamiento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9512" y="6453336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u="sng" dirty="0" smtClean="0">
                <a:solidFill>
                  <a:srgbClr val="666666"/>
                </a:solidFill>
                <a:latin typeface="+mn-lt"/>
              </a:rPr>
              <a:t>VORTICE</a:t>
            </a:r>
            <a:endParaRPr lang="es-ES" sz="1000" b="1" u="sng" dirty="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2232256" y="1120712"/>
            <a:ext cx="4644000" cy="22362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43882" y="3440608"/>
            <a:ext cx="3384302" cy="85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Objetivos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2771800" y="4325491"/>
            <a:ext cx="3528392" cy="219985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DC9E1F"/>
              </a:buClr>
              <a:buFont typeface="Wingdings" pitchFamily="2" charset="2"/>
              <a:buChar char="Ø"/>
              <a:defRPr/>
            </a:pPr>
            <a:r>
              <a:rPr lang="es-ES" sz="12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OP: TASA DE RESPUESTA OBJETIVA</a:t>
            </a:r>
          </a:p>
          <a:p>
            <a:pPr algn="just">
              <a:lnSpc>
                <a:spcPct val="120000"/>
              </a:lnSpc>
              <a:spcBef>
                <a:spcPct val="70000"/>
              </a:spcBef>
              <a:buClr>
                <a:srgbClr val="DC9E1F"/>
              </a:buClr>
              <a:buFont typeface="Wingdings" pitchFamily="2" charset="2"/>
              <a:buChar char="Ø"/>
              <a:defRPr/>
            </a:pPr>
            <a:r>
              <a:rPr lang="es-ES_tradnl" altLang="zh-CN" sz="12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OS: </a:t>
            </a:r>
          </a:p>
          <a:p>
            <a:pPr marL="0" indent="0" algn="just">
              <a:lnSpc>
                <a:spcPct val="120000"/>
              </a:lnSpc>
              <a:spcBef>
                <a:spcPct val="70000"/>
              </a:spcBef>
              <a:buClr>
                <a:srgbClr val="DC9E1F"/>
              </a:buClr>
              <a:buFont typeface="Arial" charset="0"/>
              <a:buNone/>
              <a:defRPr/>
            </a:pPr>
            <a:r>
              <a:rPr lang="es-ES_tradnl" altLang="zh-CN" sz="1200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	</a:t>
            </a:r>
            <a:r>
              <a:rPr lang="es-ES_tradnl" altLang="zh-CN" sz="12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duración </a:t>
            </a:r>
            <a:r>
              <a:rPr lang="es-ES_tradnl" altLang="zh-CN" sz="1200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de </a:t>
            </a:r>
            <a:r>
              <a:rPr lang="es-ES_tradnl" altLang="zh-CN" sz="12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respuesta</a:t>
            </a:r>
            <a:endParaRPr lang="es-ES_tradnl" altLang="zh-CN" sz="1200" b="1" dirty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  <a:p>
            <a:pPr marL="0" indent="0" algn="just">
              <a:lnSpc>
                <a:spcPct val="120000"/>
              </a:lnSpc>
              <a:spcBef>
                <a:spcPct val="70000"/>
              </a:spcBef>
              <a:buClr>
                <a:srgbClr val="DC9E1F"/>
              </a:buClr>
              <a:buFont typeface="Arial" charset="0"/>
              <a:buNone/>
              <a:defRPr/>
            </a:pPr>
            <a:r>
              <a:rPr lang="es-ES_tradnl" altLang="zh-CN" sz="12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	SLPR, SG</a:t>
            </a:r>
            <a:endParaRPr lang="es-ES_tradnl" altLang="zh-CN" sz="1200" b="1" dirty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  <a:p>
            <a:pPr marL="0" indent="0" algn="just">
              <a:lnSpc>
                <a:spcPct val="120000"/>
              </a:lnSpc>
              <a:spcBef>
                <a:spcPct val="70000"/>
              </a:spcBef>
              <a:buClr>
                <a:srgbClr val="DC9E1F"/>
              </a:buClr>
              <a:buFont typeface="Arial" charset="0"/>
              <a:buNone/>
              <a:defRPr/>
            </a:pPr>
            <a:r>
              <a:rPr lang="es-ES_tradnl" altLang="zh-CN" sz="12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	Perfil </a:t>
            </a:r>
            <a:r>
              <a:rPr lang="es-ES_tradnl" altLang="zh-CN" sz="1200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de tolerabilidad </a:t>
            </a:r>
            <a:r>
              <a:rPr lang="es-ES_tradnl" altLang="zh-CN" sz="12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 QT</a:t>
            </a:r>
          </a:p>
          <a:p>
            <a:pPr marL="0" indent="0" algn="just">
              <a:lnSpc>
                <a:spcPct val="120000"/>
              </a:lnSpc>
              <a:spcBef>
                <a:spcPct val="70000"/>
              </a:spcBef>
              <a:buClr>
                <a:srgbClr val="DC9E1F"/>
              </a:buClr>
              <a:buFont typeface="Arial" charset="0"/>
              <a:buNone/>
              <a:defRPr/>
            </a:pPr>
            <a:r>
              <a:rPr lang="es-ES_tradnl" altLang="zh-CN" sz="1200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	</a:t>
            </a:r>
            <a:r>
              <a:rPr lang="es-ES_tradnl" altLang="zh-CN" sz="12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Perfil </a:t>
            </a:r>
            <a:r>
              <a:rPr lang="es-ES_tradnl" altLang="zh-CN" sz="1200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de seguridad </a:t>
            </a:r>
            <a:r>
              <a:rPr lang="es-ES_tradnl" altLang="zh-CN" sz="12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QT + RT </a:t>
            </a:r>
            <a:endParaRPr lang="es-ES_tradnl" altLang="zh-CN" sz="1200" b="1" dirty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DC9E1F"/>
              </a:buClr>
              <a:buFont typeface="Wingdings" pitchFamily="2" charset="2"/>
              <a:buChar char="Ø"/>
              <a:defRPr/>
            </a:pPr>
            <a:endParaRPr lang="es-ES" altLang="zh-CN" sz="1200" b="1" dirty="0" smtClean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3888432" cy="64807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Características</a:t>
            </a:r>
            <a:r>
              <a:rPr lang="es-E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los pacientes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9512" y="6495147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u="sng" dirty="0" smtClean="0">
                <a:solidFill>
                  <a:srgbClr val="666666"/>
                </a:solidFill>
                <a:latin typeface="+mn-lt"/>
              </a:rPr>
              <a:t>VORTICE</a:t>
            </a:r>
            <a:endParaRPr lang="es-ES" sz="1000" b="1" u="sng" dirty="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248472" cy="50482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424847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5220072" y="328142"/>
            <a:ext cx="3240360" cy="436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Flow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Chart</a:t>
            </a:r>
          </a:p>
        </p:txBody>
      </p:sp>
      <p:sp>
        <p:nvSpPr>
          <p:cNvPr id="9" name="8 Elipse"/>
          <p:cNvSpPr/>
          <p:nvPr/>
        </p:nvSpPr>
        <p:spPr>
          <a:xfrm>
            <a:off x="7776488" y="3861048"/>
            <a:ext cx="1188000" cy="46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72.9%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251520" y="1047899"/>
            <a:ext cx="3816424" cy="796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Cumplimiento </a:t>
            </a:r>
            <a:b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tratamiento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5496" y="2523668"/>
            <a:ext cx="4104455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Intensidad de dosis: 97% VNR oral</a:t>
            </a:r>
          </a:p>
          <a:p>
            <a:pPr lvl="4">
              <a:lnSpc>
                <a:spcPct val="150000"/>
              </a:lnSpc>
            </a:pPr>
            <a:r>
              <a:rPr lang="es-E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  98% CDDP</a:t>
            </a:r>
          </a:p>
          <a:p>
            <a:pPr lvl="4">
              <a:lnSpc>
                <a:spcPct val="150000"/>
              </a:lnSpc>
            </a:pPr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14.7 % retrasos (72% x toxicidad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hemat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ES" sz="1400" b="1" dirty="0">
                <a:latin typeface="Arial" pitchFamily="34" charset="0"/>
                <a:cs typeface="Arial" pitchFamily="34" charset="0"/>
              </a:rPr>
              <a:t> </a:t>
            </a:r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VNR or d8: suspendida en el 8.2% ciclos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es-ES" sz="14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42 p (87.5%): RT: 7.1% &lt; 60 Gys</a:t>
            </a:r>
          </a:p>
          <a:p>
            <a:pPr>
              <a:lnSpc>
                <a:spcPct val="150000"/>
              </a:lnSpc>
            </a:pPr>
            <a:r>
              <a:rPr lang="es-E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                                 23.8% retrasos </a:t>
            </a:r>
          </a:p>
          <a:p>
            <a:pPr>
              <a:lnSpc>
                <a:spcPct val="150000"/>
              </a:lnSpc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	                2% interrupciones x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tox</a:t>
            </a:r>
            <a:endParaRPr lang="es-E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6453336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u="sng" dirty="0" smtClean="0">
                <a:solidFill>
                  <a:srgbClr val="666666"/>
                </a:solidFill>
                <a:latin typeface="+mn-lt"/>
              </a:rPr>
              <a:t>VORTICE</a:t>
            </a:r>
            <a:endParaRPr lang="es-ES" sz="1000" b="1" u="sng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225" y="2051556"/>
            <a:ext cx="273664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170 Ciclos: 3.5 x p (1-5)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4"/>
            <a:ext cx="4860032" cy="491226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9 Rectángulo"/>
          <p:cNvSpPr/>
          <p:nvPr/>
        </p:nvSpPr>
        <p:spPr>
          <a:xfrm>
            <a:off x="4211960" y="2492896"/>
            <a:ext cx="4824000" cy="50405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211960" y="4941200"/>
            <a:ext cx="4824000" cy="2880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4211960" y="6093296"/>
            <a:ext cx="438293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2 muertes tóxicas durante primer ciclo (4.1%)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2 muertes: hemoptisis y  ICC (tras  fin)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172400" y="6453336"/>
            <a:ext cx="7745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8.3 %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642048" y="255811"/>
            <a:ext cx="3602360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Seguridad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4800" cy="725487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Eficacia (44 p)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79512" y="1412775"/>
            <a:ext cx="4176464" cy="472664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179512" y="6453336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u="sng" dirty="0" smtClean="0">
                <a:solidFill>
                  <a:srgbClr val="666666"/>
                </a:solidFill>
                <a:latin typeface="+mn-lt"/>
              </a:rPr>
              <a:t>VORTICE</a:t>
            </a:r>
            <a:endParaRPr lang="es-ES" sz="1000" b="1" u="sng" dirty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599620" y="6300028"/>
            <a:ext cx="11721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ITT:  70%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512" y="3212976"/>
            <a:ext cx="4140000" cy="50405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788024" y="1412776"/>
            <a:ext cx="4176464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10 Rectángulo"/>
          <p:cNvSpPr/>
          <p:nvPr/>
        </p:nvSpPr>
        <p:spPr>
          <a:xfrm>
            <a:off x="4788024" y="2204864"/>
            <a:ext cx="4140000" cy="792088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4788024" y="3933056"/>
            <a:ext cx="4176464" cy="72008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5092457" y="6300028"/>
            <a:ext cx="32239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Mediana Seguimiento: 19 m</a:t>
            </a:r>
            <a:endParaRPr lang="es-E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496" y="1916832"/>
            <a:ext cx="9036496" cy="2448272"/>
          </a:xfrm>
        </p:spPr>
        <p:txBody>
          <a:bodyPr>
            <a:noAutofit/>
          </a:bodyPr>
          <a:lstStyle/>
          <a:p>
            <a:pPr>
              <a:defRPr/>
            </a:pPr>
            <a:endParaRPr lang="es-ES" sz="2000" b="1" cap="all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0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“Radioterapia Torácica radical concomitante con C</a:t>
            </a:r>
            <a:r>
              <a:rPr lang="es-ES_tradnl" sz="2000" b="1" cap="all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isplatino-Vinorelbina</a:t>
            </a:r>
            <a:r>
              <a:rPr lang="es-ES_tradnl" sz="20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frente al </a:t>
            </a:r>
            <a:r>
              <a:rPr lang="es-ES" sz="20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0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0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Cáncer de Pulmón No Célula Pequeña (CPNCP) estadio III”</a:t>
            </a:r>
          </a:p>
          <a:p>
            <a:pPr>
              <a:defRPr/>
            </a:pPr>
            <a:endParaRPr lang="es-ES" sz="2000" b="1" cap="all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0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Estudio GGCP 056/12</a:t>
            </a:r>
            <a:endParaRPr lang="es-ES" sz="2000" b="1" i="1" cap="all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088" y="548680"/>
            <a:ext cx="1620000" cy="6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>
          <a:xfrm>
            <a:off x="609600" y="188913"/>
            <a:ext cx="7924800" cy="652462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CURVAS</a:t>
            </a:r>
          </a:p>
        </p:txBody>
      </p: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827584" y="1362254"/>
            <a:ext cx="3384376" cy="3385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 meses [IC95%= 7.3 – 16.6]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79512" y="6453336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u="sng" dirty="0" smtClean="0">
                <a:solidFill>
                  <a:srgbClr val="666666"/>
                </a:solidFill>
                <a:latin typeface="+mn-lt"/>
              </a:rPr>
              <a:t>VORTICE</a:t>
            </a:r>
            <a:endParaRPr lang="es-ES" sz="1000" b="1" u="sng" dirty="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960439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4860032" y="1844824"/>
          <a:ext cx="3959969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iapositiva" r:id="rId5" imgW="2529690" imgH="1897447" progId="PowerPoint.Slide.12">
                  <p:embed/>
                </p:oleObj>
              </mc:Choice>
              <mc:Fallback>
                <p:oleObj name="Diapositiva" r:id="rId5" imgW="2529690" imgH="1897447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844824"/>
                        <a:ext cx="3959969" cy="410445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148064" y="980728"/>
            <a:ext cx="3528392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Mediana: 27.9 meses [IC95%?]</a:t>
            </a:r>
          </a:p>
          <a:p>
            <a:pPr algn="ctr">
              <a:defRPr/>
            </a:pP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SG 1/2 años: 72.3%/50%</a:t>
            </a:r>
          </a:p>
          <a:p>
            <a:pPr algn="ctr">
              <a:defRPr/>
            </a:pP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Exitus: 22.9 %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>
          <a:xfrm>
            <a:off x="609600" y="476250"/>
            <a:ext cx="7924800" cy="654050"/>
          </a:xfrm>
        </p:spPr>
        <p:txBody>
          <a:bodyPr/>
          <a:lstStyle/>
          <a:p>
            <a:pPr algn="ctr">
              <a:defRPr/>
            </a:pPr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Conclusiones</a:t>
            </a:r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>
          <a:xfrm>
            <a:off x="642910" y="1556792"/>
            <a:ext cx="7929618" cy="380103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La combinación a dosis plenas de vinorelbina oral, cisplatino y RT es eficaz y segura en el tratamiento del CPNM localmente avanzado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Análisis: 77.3 % de RG</a:t>
            </a:r>
          </a:p>
          <a:p>
            <a:pPr marL="0" indent="0">
              <a:lnSpc>
                <a:spcPct val="200000"/>
              </a:lnSpc>
              <a:buFont typeface="Arial" charset="0"/>
              <a:buNone/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    SLPR 12 meses y SG 27,9</a:t>
            </a:r>
          </a:p>
          <a:p>
            <a:pPr marL="0" indent="0">
              <a:lnSpc>
                <a:spcPct val="200000"/>
              </a:lnSpc>
              <a:buFont typeface="Arial" charset="0"/>
              <a:buNone/>
              <a:defRPr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	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     12.5 % Esofagitis g3; 8% muertes tóxicas</a:t>
            </a:r>
          </a:p>
          <a:p>
            <a:pPr marL="0" indent="0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 97-98% QT y 93% &gt; 60 Gy: &gt; 70% completan </a:t>
            </a:r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trto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(ITT)</a:t>
            </a:r>
          </a:p>
          <a:p>
            <a:pPr marL="0" indent="0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Similar a esquemas con VNR/IV y a otras combinaciones de 2/3ª generación, con menos esofagitis g3-4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2" y="6084143"/>
            <a:ext cx="14414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79512" y="260648"/>
            <a:ext cx="646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u="sng" dirty="0" smtClean="0">
                <a:solidFill>
                  <a:srgbClr val="666666"/>
                </a:solidFill>
                <a:latin typeface="+mn-lt"/>
              </a:rPr>
              <a:t>VORTICE</a:t>
            </a:r>
            <a:endParaRPr lang="es-ES" sz="1000" b="1" u="sng" dirty="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10" name="Picture 2" descr="Current Issue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827584" cy="1133980"/>
          </a:xfrm>
          <a:prstGeom prst="rect">
            <a:avLst/>
          </a:prstGeom>
          <a:noFill/>
        </p:spPr>
      </p:pic>
      <p:pic>
        <p:nvPicPr>
          <p:cNvPr id="8" name="7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6021360"/>
            <a:ext cx="1620000" cy="684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260648"/>
            <a:ext cx="7924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ESTUDIOS DEL GRUPO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CPNCP ESTADIOS III: QT + RT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560" y="1258824"/>
            <a:ext cx="8352928" cy="4330416"/>
          </a:xfrm>
          <a:prstGeom prst="rect">
            <a:avLst/>
          </a:prstGeom>
          <a:noFill/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lnSpc>
                <a:spcPct val="80000"/>
              </a:lnSpc>
              <a:defRPr/>
            </a:pPr>
            <a:r>
              <a:rPr lang="es-ES_tradnl" u="sng" dirty="0">
                <a:latin typeface="Arial" pitchFamily="34" charset="0"/>
                <a:cs typeface="Arial" pitchFamily="34" charset="0"/>
              </a:rPr>
              <a:t>GGCP 004/99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: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Taxol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, Cisplatino y Gemcitabina y posterior RT Torácica +/- Taxol concomitante</a:t>
            </a:r>
          </a:p>
          <a:p>
            <a:pPr marL="457200" indent="-457200" algn="l">
              <a:lnSpc>
                <a:spcPct val="90000"/>
              </a:lnSpc>
              <a:defRPr/>
            </a:pPr>
            <a:endParaRPr lang="es-ES_tradnl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80000"/>
              </a:lnSpc>
              <a:defRPr/>
            </a:pPr>
            <a:r>
              <a:rPr lang="es-ES_tradnl" u="sng" dirty="0" smtClean="0">
                <a:latin typeface="Arial" pitchFamily="34" charset="0"/>
                <a:cs typeface="Arial" pitchFamily="34" charset="0"/>
              </a:rPr>
              <a:t>GGCP </a:t>
            </a:r>
            <a:r>
              <a:rPr lang="es-ES_tradnl" u="sng" dirty="0">
                <a:latin typeface="Arial" pitchFamily="34" charset="0"/>
                <a:cs typeface="Arial" pitchFamily="34" charset="0"/>
              </a:rPr>
              <a:t>010/01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: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Carboplatino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, Taxol y Gemcitabina y posterior RT Torácica +/- Carbo-Taxol concomitante</a:t>
            </a:r>
          </a:p>
          <a:p>
            <a:pPr marL="457200" indent="-457200" algn="l">
              <a:lnSpc>
                <a:spcPct val="80000"/>
              </a:lnSpc>
              <a:defRPr/>
            </a:pPr>
            <a:endParaRPr lang="es-ES_tradnl" dirty="0">
              <a:latin typeface="Arial" pitchFamily="34" charset="0"/>
              <a:cs typeface="Arial" pitchFamily="34" charset="0"/>
            </a:endParaRPr>
          </a:p>
          <a:p>
            <a:pPr marL="457200" indent="-457200" algn="just" eaLnBrk="0" hangingPunct="0">
              <a:spcAft>
                <a:spcPct val="60000"/>
              </a:spcAft>
              <a:defRPr/>
            </a:pPr>
            <a:r>
              <a:rPr lang="es-ES_tradnl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GGCP 022/05</a:t>
            </a:r>
            <a:r>
              <a:rPr lang="es-ES_tradn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Cisplatino-</a:t>
            </a:r>
            <a:r>
              <a:rPr lang="es-ES_tradnl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Docetaxel</a:t>
            </a: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 posterior RT torácica con Docetaxel quincenal concomitante</a:t>
            </a:r>
          </a:p>
          <a:p>
            <a:pPr marL="457200" indent="-457200" algn="just" eaLnBrk="0" hangingPunct="0">
              <a:spcAft>
                <a:spcPct val="60000"/>
              </a:spcAft>
              <a:defRPr/>
            </a:pPr>
            <a:r>
              <a:rPr lang="es-ES_tradnl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GGCP </a:t>
            </a:r>
            <a:r>
              <a:rPr lang="es-ES_tradnl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035/07</a:t>
            </a:r>
            <a:r>
              <a:rPr lang="es-ES_tradn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Cisplatino-</a:t>
            </a:r>
            <a:r>
              <a:rPr lang="es-ES_tradnl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Docetaxel</a:t>
            </a: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 posterior RT torácica con Cisplatino-Docetaxel quincenal concomitante </a:t>
            </a:r>
            <a:endParaRPr lang="es-ES_tradnl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eaLnBrk="0" hangingPunct="0">
              <a:spcAft>
                <a:spcPct val="60000"/>
              </a:spcAft>
              <a:defRPr/>
            </a:pPr>
            <a:r>
              <a:rPr lang="es-ES_tradnl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GGCP 040/09</a:t>
            </a:r>
            <a:r>
              <a:rPr lang="es-ES_tradn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Cisplatino-</a:t>
            </a:r>
            <a:r>
              <a:rPr lang="es-ES_tradnl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Docetaxel</a:t>
            </a:r>
            <a:r>
              <a:rPr lang="es-ES_tradn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concomitante Con RT </a:t>
            </a:r>
            <a:r>
              <a:rPr lang="es-ES_tradnl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Tx</a:t>
            </a:r>
            <a:r>
              <a:rPr lang="es-ES_tradn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tras 1 ciclo de </a:t>
            </a:r>
            <a:r>
              <a:rPr lang="es-ES_tradnl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Qt</a:t>
            </a:r>
            <a:r>
              <a:rPr lang="es-ES_tradn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 inducción</a:t>
            </a:r>
          </a:p>
          <a:p>
            <a:pPr marL="457200" indent="-457200" algn="just" eaLnBrk="0" hangingPunct="0">
              <a:spcAft>
                <a:spcPct val="60000"/>
              </a:spcAft>
              <a:defRPr/>
            </a:pPr>
            <a:r>
              <a:rPr lang="es-ES_tradnl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VORTICE</a:t>
            </a:r>
          </a:p>
          <a:p>
            <a:pPr marL="457200" indent="-457200" algn="just" eaLnBrk="0" hangingPunct="0">
              <a:spcAft>
                <a:spcPct val="60000"/>
              </a:spcAft>
              <a:defRPr/>
            </a:pPr>
            <a:r>
              <a:rPr lang="es-ES_tradnl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GGCP 056/12: </a:t>
            </a:r>
            <a:r>
              <a:rPr lang="es-ES_tradnl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Cisplatino y </a:t>
            </a:r>
            <a:r>
              <a:rPr lang="es-ES_tradnl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Vinorelbina</a:t>
            </a:r>
            <a:r>
              <a:rPr lang="es-ES_tradnl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concomitante con RT torácica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-6424" y="1066800"/>
            <a:ext cx="689992" cy="5098504"/>
          </a:xfrm>
          <a:prstGeom prst="downArrow">
            <a:avLst>
              <a:gd name="adj1" fmla="val 46157"/>
              <a:gd name="adj2" fmla="val 8483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s-ES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s-ES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s-ES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s-ES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s-ES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810000" y="5695528"/>
            <a:ext cx="1698104" cy="685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sz="1200" dirty="0">
                <a:latin typeface="Verdana" pitchFamily="34" charset="0"/>
              </a:rPr>
              <a:t>&gt; </a:t>
            </a:r>
            <a:r>
              <a:rPr lang="es-ES" sz="1200" dirty="0" smtClean="0">
                <a:latin typeface="Verdana" pitchFamily="34" charset="0"/>
              </a:rPr>
              <a:t>400 </a:t>
            </a:r>
            <a:r>
              <a:rPr lang="es-ES" sz="1200" dirty="0">
                <a:latin typeface="Verdana" pitchFamily="34" charset="0"/>
              </a:rPr>
              <a:t>pacientes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220000"/>
              </a:lnSpc>
              <a:buFontTx/>
              <a:buNone/>
            </a:pPr>
            <a:endParaRPr lang="es-ES" sz="700" b="1" smtClean="0"/>
          </a:p>
          <a:p>
            <a:pPr eaLnBrk="1" hangingPunct="1">
              <a:buFontTx/>
              <a:buNone/>
            </a:pPr>
            <a:endParaRPr lang="es-ES" sz="1600" b="1" smtClean="0"/>
          </a:p>
        </p:txBody>
      </p:sp>
      <p:graphicFrame>
        <p:nvGraphicFramePr>
          <p:cNvPr id="173173" name="Group 117"/>
          <p:cNvGraphicFramePr>
            <a:graphicFrameLocks noGrp="1"/>
          </p:cNvGraphicFramePr>
          <p:nvPr>
            <p:ph sz="half" idx="2"/>
          </p:nvPr>
        </p:nvGraphicFramePr>
        <p:xfrm>
          <a:off x="1403649" y="1484784"/>
          <a:ext cx="6696743" cy="421782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17091"/>
                <a:gridCol w="968204"/>
                <a:gridCol w="1048888"/>
                <a:gridCol w="1290938"/>
                <a:gridCol w="1371622"/>
              </a:tblGrid>
              <a:tr h="337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ESTUDIOS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SLPR (m)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SG  (m)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SG 1 año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SG 3 años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748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004/99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(76 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TCG x 3      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TCG x 3      RT + T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775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010/01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(104 p)</a:t>
                      </a:r>
                      <a:endParaRPr kumimoji="0" lang="es-ES" sz="1400" u="sng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CTG x 2      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CTG x 3      RT + </a:t>
                      </a: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Cb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-T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542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022/05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(71 p)</a:t>
                      </a:r>
                      <a:endParaRPr kumimoji="0" lang="es-ES" sz="1400" u="sng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CD x 3       RT + D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542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035/07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(85 p)</a:t>
                      </a:r>
                      <a:endParaRPr kumimoji="0" lang="es-ES" sz="1400" u="sng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CD x 3       RT + C-D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542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040/09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(53 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CD x 1       RT + C-D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/>
                </a:tc>
              </a:tr>
              <a:tr h="542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056/12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(24 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CNv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x 3 + 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(&gt; 24 m)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 </a:t>
                      </a:r>
                      <a:r>
                        <a:rPr kumimoji="0" lang="es-E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 años)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73092" name="Rectangle 36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629400" cy="76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ESTUDIOS GGCP: Datos de Supervivencia</a:t>
            </a:r>
          </a:p>
        </p:txBody>
      </p:sp>
      <p:sp>
        <p:nvSpPr>
          <p:cNvPr id="11307" name="Text Box 37"/>
          <p:cNvSpPr txBox="1">
            <a:spLocks noChangeArrowheads="1"/>
          </p:cNvSpPr>
          <p:nvPr/>
        </p:nvSpPr>
        <p:spPr bwMode="auto">
          <a:xfrm>
            <a:off x="1458913" y="5943600"/>
            <a:ext cx="1284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800">
                <a:solidFill>
                  <a:schemeClr val="bg1"/>
                </a:solidFill>
                <a:latin typeface="Verdana" pitchFamily="34" charset="0"/>
              </a:rPr>
              <a:t>(*proyectada 2 años)</a:t>
            </a:r>
          </a:p>
        </p:txBody>
      </p:sp>
      <p:sp>
        <p:nvSpPr>
          <p:cNvPr id="11309" name="Line 104"/>
          <p:cNvSpPr>
            <a:spLocks noChangeShapeType="1"/>
          </p:cNvSpPr>
          <p:nvPr/>
        </p:nvSpPr>
        <p:spPr bwMode="auto">
          <a:xfrm>
            <a:off x="2263552" y="2204864"/>
            <a:ext cx="762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 dirty="0">
              <a:ln>
                <a:solidFill>
                  <a:srgbClr val="000099"/>
                </a:solidFill>
              </a:ln>
              <a:solidFill>
                <a:srgbClr val="000099"/>
              </a:solidFill>
            </a:endParaRPr>
          </a:p>
        </p:txBody>
      </p:sp>
      <p:sp>
        <p:nvSpPr>
          <p:cNvPr id="11310" name="Line 105"/>
          <p:cNvSpPr>
            <a:spLocks noChangeShapeType="1"/>
          </p:cNvSpPr>
          <p:nvPr/>
        </p:nvSpPr>
        <p:spPr bwMode="auto">
          <a:xfrm>
            <a:off x="2263552" y="2492896"/>
            <a:ext cx="762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1311" name="Line 106"/>
          <p:cNvSpPr>
            <a:spLocks noChangeShapeType="1"/>
          </p:cNvSpPr>
          <p:nvPr/>
        </p:nvSpPr>
        <p:spPr bwMode="auto">
          <a:xfrm>
            <a:off x="2263552" y="3068960"/>
            <a:ext cx="762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1312" name="Line 107"/>
          <p:cNvSpPr>
            <a:spLocks noChangeShapeType="1"/>
          </p:cNvSpPr>
          <p:nvPr/>
        </p:nvSpPr>
        <p:spPr bwMode="auto">
          <a:xfrm>
            <a:off x="2263552" y="3284984"/>
            <a:ext cx="762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1313" name="Line 108"/>
          <p:cNvSpPr>
            <a:spLocks noChangeShapeType="1"/>
          </p:cNvSpPr>
          <p:nvPr/>
        </p:nvSpPr>
        <p:spPr bwMode="auto">
          <a:xfrm>
            <a:off x="2191544" y="3861048"/>
            <a:ext cx="762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1314" name="Line 109"/>
          <p:cNvSpPr>
            <a:spLocks noChangeShapeType="1"/>
          </p:cNvSpPr>
          <p:nvPr/>
        </p:nvSpPr>
        <p:spPr bwMode="auto">
          <a:xfrm>
            <a:off x="2191544" y="4437112"/>
            <a:ext cx="762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" name="Line 109"/>
          <p:cNvSpPr>
            <a:spLocks noChangeShapeType="1"/>
          </p:cNvSpPr>
          <p:nvPr/>
        </p:nvSpPr>
        <p:spPr bwMode="auto">
          <a:xfrm>
            <a:off x="2195736" y="5013176"/>
            <a:ext cx="762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/>
        </p:nvGraphicFramePr>
        <p:xfrm>
          <a:off x="1115616" y="1397000"/>
          <a:ext cx="7200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6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629400" cy="76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ESTUDIOS GGCP: Datos de Supervivencia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8208912" cy="576064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13 CuadroTexto"/>
          <p:cNvSpPr txBox="1">
            <a:spLocks noChangeArrowheads="1"/>
          </p:cNvSpPr>
          <p:nvPr/>
        </p:nvSpPr>
        <p:spPr bwMode="auto">
          <a:xfrm>
            <a:off x="482977" y="2180764"/>
            <a:ext cx="2864887" cy="600164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100" b="1" u="sng" dirty="0">
                <a:solidFill>
                  <a:srgbClr val="000066"/>
                </a:solidFill>
                <a:latin typeface="Verdana" pitchFamily="34" charset="0"/>
              </a:rPr>
              <a:t>CENTRO ONCOLOXICO DE GALIZA</a:t>
            </a:r>
          </a:p>
          <a:p>
            <a:pPr>
              <a:defRPr/>
            </a:pPr>
            <a:r>
              <a:rPr lang="es-ES" sz="1100" b="1" dirty="0">
                <a:solidFill>
                  <a:srgbClr val="000066"/>
                </a:solidFill>
                <a:latin typeface="Verdana" pitchFamily="34" charset="0"/>
              </a:rPr>
              <a:t>M. </a:t>
            </a: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AMENEDO (OM)</a:t>
            </a:r>
            <a:endParaRPr lang="es-ES" sz="1100" b="1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M. </a:t>
            </a:r>
            <a:r>
              <a:rPr lang="es-ES" sz="1100" b="1" dirty="0" err="1" smtClean="0">
                <a:solidFill>
                  <a:srgbClr val="000066"/>
                </a:solidFill>
                <a:latin typeface="Verdana" pitchFamily="34" charset="0"/>
              </a:rPr>
              <a:t>Veiras</a:t>
            </a: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 (ORT)</a:t>
            </a:r>
            <a:endParaRPr lang="es-ES" sz="11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3164116" y="1484784"/>
            <a:ext cx="1479892" cy="430887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100" b="1" u="sng" dirty="0">
                <a:solidFill>
                  <a:srgbClr val="000066"/>
                </a:solidFill>
                <a:latin typeface="Verdana" pitchFamily="34" charset="0"/>
              </a:rPr>
              <a:t>C.H. </a:t>
            </a:r>
            <a:r>
              <a:rPr lang="es-ES" sz="1100" b="1" u="sng" dirty="0" smtClean="0">
                <a:solidFill>
                  <a:srgbClr val="000066"/>
                </a:solidFill>
                <a:latin typeface="Verdana" pitchFamily="34" charset="0"/>
              </a:rPr>
              <a:t>U. FERROL</a:t>
            </a:r>
            <a:endParaRPr lang="es-ES" sz="1100" b="1" u="sng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s-ES" sz="1100" b="1" dirty="0">
                <a:solidFill>
                  <a:srgbClr val="000066"/>
                </a:solidFill>
                <a:latin typeface="Verdana" pitchFamily="34" charset="0"/>
              </a:rPr>
              <a:t>J. </a:t>
            </a: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AFONSO (OM)</a:t>
            </a:r>
            <a:endParaRPr lang="es-ES" sz="11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7" name="11 CuadroTexto"/>
          <p:cNvSpPr txBox="1">
            <a:spLocks noChangeArrowheads="1"/>
          </p:cNvSpPr>
          <p:nvPr/>
        </p:nvSpPr>
        <p:spPr bwMode="auto">
          <a:xfrm>
            <a:off x="5076056" y="2540804"/>
            <a:ext cx="1534394" cy="600164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100" b="1" u="sng" dirty="0" smtClean="0">
                <a:solidFill>
                  <a:srgbClr val="000066"/>
                </a:solidFill>
                <a:latin typeface="Verdana" pitchFamily="34" charset="0"/>
              </a:rPr>
              <a:t>H.U.L.A.  LUGO</a:t>
            </a:r>
            <a:endParaRPr lang="es-ES" sz="1100" b="1" u="sng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S.VAZQUEZ (OM)</a:t>
            </a:r>
            <a:endParaRPr lang="es-ES" sz="1100" b="1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s-ES" sz="1100" b="1" dirty="0">
                <a:solidFill>
                  <a:srgbClr val="000066"/>
                </a:solidFill>
                <a:latin typeface="Verdana" pitchFamily="34" charset="0"/>
              </a:rPr>
              <a:t>B. </a:t>
            </a: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CAMPOS (OM)</a:t>
            </a:r>
            <a:endParaRPr lang="es-ES" sz="11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2427624" y="2731567"/>
            <a:ext cx="1712328" cy="769441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scene3d>
            <a:camera prst="perspectiveHeroicExtremeRightFacing"/>
            <a:lightRig rig="threePt" dir="t"/>
          </a:scene3d>
          <a:sp3d>
            <a:bevelT w="139700" prst="cross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100" b="1" u="sng" dirty="0">
                <a:solidFill>
                  <a:srgbClr val="000066"/>
                </a:solidFill>
                <a:latin typeface="Verdana" pitchFamily="34" charset="0"/>
              </a:rPr>
              <a:t>C.H.U. SANTIAGO</a:t>
            </a:r>
          </a:p>
          <a:p>
            <a:pPr>
              <a:defRPr/>
            </a:pP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F</a:t>
            </a:r>
            <a:r>
              <a:rPr lang="es-ES" sz="1100" b="1" dirty="0">
                <a:solidFill>
                  <a:srgbClr val="000066"/>
                </a:solidFill>
                <a:latin typeface="Verdana" pitchFamily="34" charset="0"/>
              </a:rPr>
              <a:t>. </a:t>
            </a: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RIVERA (OM)</a:t>
            </a:r>
            <a:endParaRPr lang="es-ES" sz="1100" b="1" dirty="0">
              <a:solidFill>
                <a:srgbClr val="000066"/>
              </a:solidFill>
              <a:latin typeface="Verdana" pitchFamily="34" charset="0"/>
            </a:endParaRPr>
          </a:p>
          <a:p>
            <a:pPr marL="228600" indent="-228600">
              <a:buAutoNum type="alphaUcPeriod"/>
              <a:defRPr/>
            </a:pP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GOMEZ (ORT)</a:t>
            </a:r>
          </a:p>
          <a:p>
            <a:pPr marL="228600" indent="-228600">
              <a:buAutoNum type="alphaUcPeriod"/>
              <a:defRPr/>
            </a:pP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TABOADA (ORT)</a:t>
            </a:r>
            <a:endParaRPr lang="es-ES" sz="11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9" name="17 CuadroTexto"/>
          <p:cNvSpPr txBox="1">
            <a:spLocks noChangeArrowheads="1"/>
          </p:cNvSpPr>
          <p:nvPr/>
        </p:nvSpPr>
        <p:spPr bwMode="auto">
          <a:xfrm>
            <a:off x="1697360" y="4794537"/>
            <a:ext cx="1938536" cy="938719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100" b="1" u="sng" dirty="0">
                <a:solidFill>
                  <a:srgbClr val="000066"/>
                </a:solidFill>
                <a:latin typeface="Verdana" pitchFamily="34" charset="0"/>
              </a:rPr>
              <a:t>C.H.U. VIGO</a:t>
            </a:r>
          </a:p>
          <a:p>
            <a:pPr>
              <a:defRPr/>
            </a:pPr>
            <a:r>
              <a:rPr lang="es-ES" sz="1100" b="1" dirty="0">
                <a:solidFill>
                  <a:srgbClr val="000066"/>
                </a:solidFill>
                <a:latin typeface="Verdana" pitchFamily="34" charset="0"/>
              </a:rPr>
              <a:t>M. </a:t>
            </a: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LAZARO (OM)</a:t>
            </a:r>
            <a:endParaRPr lang="es-ES" sz="1100" b="1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M</a:t>
            </a:r>
            <a:r>
              <a:rPr lang="es-ES" sz="1100" b="1" dirty="0">
                <a:solidFill>
                  <a:srgbClr val="000066"/>
                </a:solidFill>
                <a:latin typeface="Verdana" pitchFamily="34" charset="0"/>
              </a:rPr>
              <a:t>. </a:t>
            </a: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CAEIRO (ORT)</a:t>
            </a:r>
          </a:p>
          <a:p>
            <a:pPr>
              <a:defRPr/>
            </a:pP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E. HERNANDEZ (ORT)</a:t>
            </a:r>
          </a:p>
          <a:p>
            <a:pPr>
              <a:defRPr/>
            </a:pP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J. CASAL (OM)</a:t>
            </a:r>
            <a:endParaRPr lang="es-ES" sz="11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" name="12 CuadroTexto"/>
          <p:cNvSpPr txBox="1">
            <a:spLocks noChangeArrowheads="1"/>
          </p:cNvSpPr>
          <p:nvPr/>
        </p:nvSpPr>
        <p:spPr bwMode="auto">
          <a:xfrm>
            <a:off x="4559264" y="5035823"/>
            <a:ext cx="1596912" cy="938719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scene3d>
            <a:camera prst="perspectiveContrastingLeftFacing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100" b="1" u="sng" dirty="0">
                <a:solidFill>
                  <a:srgbClr val="000066"/>
                </a:solidFill>
                <a:latin typeface="Verdana" pitchFamily="34" charset="0"/>
              </a:rPr>
              <a:t>C.H. </a:t>
            </a:r>
            <a:r>
              <a:rPr lang="es-ES" sz="1100" b="1" u="sng" dirty="0" smtClean="0">
                <a:solidFill>
                  <a:srgbClr val="000066"/>
                </a:solidFill>
                <a:latin typeface="Verdana" pitchFamily="34" charset="0"/>
              </a:rPr>
              <a:t>U. OURENSE</a:t>
            </a:r>
            <a:endParaRPr lang="es-ES" sz="1100" b="1" u="sng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s-ES" sz="1100" b="1" dirty="0">
                <a:solidFill>
                  <a:srgbClr val="000066"/>
                </a:solidFill>
                <a:latin typeface="Verdana" pitchFamily="34" charset="0"/>
              </a:rPr>
              <a:t>JL. </a:t>
            </a: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FIRVIDA (OM)</a:t>
            </a:r>
          </a:p>
          <a:p>
            <a:pPr>
              <a:defRPr/>
            </a:pP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K. ARESES (OM)</a:t>
            </a:r>
          </a:p>
          <a:p>
            <a:pPr>
              <a:defRPr/>
            </a:pP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E. CASTRO (ORT)</a:t>
            </a:r>
          </a:p>
          <a:p>
            <a:pPr>
              <a:defRPr/>
            </a:pP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MD. </a:t>
            </a: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LOPEZ </a:t>
            </a: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(ORT)</a:t>
            </a:r>
            <a:endParaRPr lang="es-ES" sz="11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2411760" y="4078233"/>
            <a:ext cx="1584088" cy="430887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scene3d>
            <a:camera prst="perspectiveHeroicExtremeRightFacing"/>
            <a:lightRig rig="threePt" dir="t"/>
          </a:scene3d>
          <a:sp3d>
            <a:bevelT w="139700" prst="cross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100" b="1" u="sng" dirty="0" smtClean="0">
                <a:solidFill>
                  <a:srgbClr val="000066"/>
                </a:solidFill>
                <a:latin typeface="Verdana" pitchFamily="34" charset="0"/>
              </a:rPr>
              <a:t>C.H.PONTEVEDRA</a:t>
            </a:r>
            <a:endParaRPr lang="es-ES" sz="1100" b="1" u="sng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s-ES" sz="1100" b="1" dirty="0" smtClean="0">
                <a:solidFill>
                  <a:srgbClr val="000066"/>
                </a:solidFill>
                <a:latin typeface="Verdana" pitchFamily="34" charset="0"/>
              </a:rPr>
              <a:t>C. PENA (OM)</a:t>
            </a:r>
            <a:endParaRPr lang="es-ES" sz="11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617562" y="1600200"/>
            <a:ext cx="383438" cy="40934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84106" y="2163901"/>
            <a:ext cx="383438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</a:p>
          <a:p>
            <a:pPr>
              <a:defRPr/>
            </a:pPr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</a:p>
        </p:txBody>
      </p:sp>
      <p:pic>
        <p:nvPicPr>
          <p:cNvPr id="15" name="1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620000" cy="6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78070"/>
            <a:ext cx="5688632" cy="421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604524"/>
            <a:ext cx="7344816" cy="18246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CPNCPLA confirmado </a:t>
            </a:r>
            <a:r>
              <a:rPr lang="es-ES" altLang="zh-CN" sz="16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estadio IIIA y IIIB (salvo T4 x nódulos)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s-ES" sz="16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18-75 años; </a:t>
            </a:r>
            <a:r>
              <a:rPr lang="es-ES" altLang="zh-CN" sz="1600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PS 0-1; no &lt; peso &gt; 5%</a:t>
            </a:r>
            <a:endParaRPr lang="es-ES" altLang="zh-CN" sz="16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F. pulmonar: VEMS 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&gt; 1.1 L; TLCO &gt; 50%; pO2 &gt; 50 y pCO2&lt; 50 mm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Hg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V20 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&lt; 30 % (entre 25-30% valoración individual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)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00364" y="2211134"/>
            <a:ext cx="25942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1600" b="1" u="sng" cap="all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Criterios INCLUSIÓN</a:t>
            </a:r>
            <a:endParaRPr lang="fr-FR" sz="1600" b="1" u="sng" cap="all" dirty="0" smtClean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284426" y="1590248"/>
            <a:ext cx="4879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Experiencia del GGCP: 5 estudios + VORTICE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129880" y="1124744"/>
            <a:ext cx="2594248" cy="36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1600" b="1" u="sng" cap="all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Bases</a:t>
            </a:r>
            <a:endParaRPr lang="fr-FR" sz="1600" b="1" u="sng" cap="all" dirty="0" smtClean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627784" y="332656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Estudio GGCP056/12</a:t>
            </a:r>
            <a:endParaRPr lang="es-ES" sz="2800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85918" y="5241209"/>
            <a:ext cx="51623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PRIMARIO: Tasa de respuestas objetivas (RO)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2. SECUNDARIOS:  Perfil de Toxicidad, SLPR y SG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57488" y="4857760"/>
            <a:ext cx="25942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1600" b="1" u="sng" cap="all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OBJETIVOS</a:t>
            </a:r>
            <a:endParaRPr lang="fr-FR" sz="1600" b="1" u="sng" cap="all" dirty="0" smtClean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14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5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787603"/>
              </p:ext>
            </p:extLst>
          </p:nvPr>
        </p:nvGraphicFramePr>
        <p:xfrm>
          <a:off x="3347864" y="2783552"/>
          <a:ext cx="5256584" cy="1869584"/>
        </p:xfrm>
        <a:graphic>
          <a:graphicData uri="http://schemas.openxmlformats.org/drawingml/2006/table">
            <a:tbl>
              <a:tblPr/>
              <a:tblGrid>
                <a:gridCol w="2664296"/>
                <a:gridCol w="936104"/>
                <a:gridCol w="936104"/>
                <a:gridCol w="720080"/>
              </a:tblGrid>
              <a:tr h="359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Ciclo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C0C0C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C0C0C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C0C0C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Semana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1    2    3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4    5    6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7    8  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Vnr iv 25 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mg/m² d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Vnr oral 60 mg/m2 d 8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X 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X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CDDP 80 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mg/m²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  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RT Tx conformada 3D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(1.8 Gy/d x 5 d/s, 66 Gy)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   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   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X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  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43608" y="980728"/>
            <a:ext cx="1800200" cy="198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1" i="0" u="sng" strike="noStrike" cap="none" normalizeH="0" baseline="0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>I</a:t>
            </a:r>
            <a:r>
              <a:rPr kumimoji="0" lang="en-GB" sz="1400" b="1" i="0" u="sng" strike="noStrike" cap="none" normalizeH="0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1400" b="1" i="0" u="sng" strike="noStrike" cap="none" normalizeH="0" baseline="0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>N C L</a:t>
            </a:r>
            <a:r>
              <a:rPr kumimoji="0" lang="en-GB" sz="1400" b="1" i="0" u="sng" strike="noStrike" cap="none" normalizeH="0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1400" b="1" i="0" u="sng" strike="noStrike" cap="none" normalizeH="0" baseline="0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>U S I </a:t>
            </a:r>
            <a:r>
              <a:rPr kumimoji="0" lang="es-ES_tradnl" sz="1400" b="1" i="0" u="sng" strike="noStrike" cap="none" normalizeH="0" baseline="0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>O N</a:t>
            </a:r>
          </a:p>
          <a:p>
            <a:pPr lvl="0" algn="ctr">
              <a:spcAft>
                <a:spcPts val="1000"/>
              </a:spcAft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PET</a:t>
            </a:r>
          </a:p>
          <a:p>
            <a:pPr lvl="0" algn="ctr">
              <a:spcAft>
                <a:spcPts val="1000"/>
              </a:spcAft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CONFIRMACIÓN N</a:t>
            </a:r>
          </a:p>
          <a:p>
            <a:pPr lvl="0" algn="ctr">
              <a:spcAft>
                <a:spcPts val="1000"/>
              </a:spcAft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RM SNC</a:t>
            </a:r>
          </a:p>
          <a:p>
            <a:pPr lvl="0" algn="ctr">
              <a:spcAft>
                <a:spcPts val="1000"/>
              </a:spcAft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VEMS / TLCO</a:t>
            </a:r>
          </a:p>
          <a:p>
            <a:pPr lvl="0" algn="ctr">
              <a:spcAft>
                <a:spcPts val="1000"/>
              </a:spcAft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V20 </a:t>
            </a:r>
            <a:r>
              <a:rPr lang="en-GB" sz="1400" b="1" dirty="0">
                <a:latin typeface="Arial" pitchFamily="34" charset="0"/>
                <a:cs typeface="Arial" pitchFamily="34" charset="0"/>
              </a:rPr>
              <a:t>&lt; 30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%</a:t>
            </a:r>
            <a:endParaRPr lang="en-GB" sz="1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72034" y="3429000"/>
            <a:ext cx="1699766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RT Tx RADICAL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+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CDDP -VNR</a:t>
            </a:r>
            <a:endParaRPr kumimoji="0" lang="es-ES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99592" y="4725144"/>
            <a:ext cx="2016224" cy="12961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400" b="1" u="sng" dirty="0" smtClean="0">
                <a:latin typeface="Arial" pitchFamily="34" charset="0"/>
                <a:cs typeface="Arial" pitchFamily="34" charset="0"/>
              </a:rPr>
              <a:t>EVALUACIÓN FINAL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TC / 1 mes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PET / 3meses</a:t>
            </a:r>
          </a:p>
          <a:p>
            <a:pPr lvl="0" algn="ctr">
              <a:spcAft>
                <a:spcPts val="1000"/>
              </a:spcAft>
            </a:pP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VEMS / TLCO</a:t>
            </a:r>
            <a:endParaRPr kumimoji="0" lang="es-ES_tradnl" sz="1400" b="1" i="0" u="sng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Flecha abajo"/>
          <p:cNvSpPr/>
          <p:nvPr/>
        </p:nvSpPr>
        <p:spPr>
          <a:xfrm>
            <a:off x="1737396" y="2997000"/>
            <a:ext cx="242316" cy="43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Flecha abajo"/>
          <p:cNvSpPr/>
          <p:nvPr/>
        </p:nvSpPr>
        <p:spPr>
          <a:xfrm>
            <a:off x="1737396" y="4221088"/>
            <a:ext cx="242316" cy="46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2627784" y="260648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Estudio GGCP056/12</a:t>
            </a:r>
            <a:endParaRPr lang="es-ES" sz="2800" dirty="0">
              <a:solidFill>
                <a:srgbClr val="002060"/>
              </a:solidFill>
            </a:endParaRPr>
          </a:p>
        </p:txBody>
      </p:sp>
      <p:sp>
        <p:nvSpPr>
          <p:cNvPr id="19" name="18 Flecha abajo"/>
          <p:cNvSpPr/>
          <p:nvPr/>
        </p:nvSpPr>
        <p:spPr>
          <a:xfrm rot="16200000">
            <a:off x="2969109" y="3573016"/>
            <a:ext cx="242316" cy="515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14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756854" y="476672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Estudio GGCP056/12</a:t>
            </a:r>
            <a:endParaRPr lang="es-ES" sz="2800" dirty="0">
              <a:solidFill>
                <a:srgbClr val="002060"/>
              </a:solidFill>
            </a:endParaRPr>
          </a:p>
        </p:txBody>
      </p:sp>
      <p:graphicFrame>
        <p:nvGraphicFramePr>
          <p:cNvPr id="10" name="9 Gráfico"/>
          <p:cNvGraphicFramePr/>
          <p:nvPr/>
        </p:nvGraphicFramePr>
        <p:xfrm>
          <a:off x="2285984" y="3429000"/>
          <a:ext cx="475252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059832" y="1412776"/>
            <a:ext cx="2884886" cy="1785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Dic’2012 a Mar’2015: 25 p / 32 p</a:t>
            </a:r>
          </a:p>
          <a:p>
            <a:pPr algn="ctr"/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22 % fallos de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screening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s-ES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p x estadio IV</a:t>
            </a:r>
          </a:p>
          <a:p>
            <a:pPr algn="ctr"/>
            <a:r>
              <a:rPr lang="es-ES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p x volumen</a:t>
            </a:r>
          </a:p>
          <a:p>
            <a:pPr algn="ctr"/>
            <a:r>
              <a:rPr lang="es-ES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p x SCVCS</a:t>
            </a:r>
          </a:p>
          <a:p>
            <a:pPr algn="ctr"/>
            <a:r>
              <a:rPr lang="es-ES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p x violación protocolo</a:t>
            </a:r>
          </a:p>
          <a:p>
            <a:pPr algn="ctr"/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Seguimiento: 13.1 meses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684846" y="457508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Estudio GGCP056/12</a:t>
            </a:r>
            <a:endParaRPr lang="es-ES" sz="2800" dirty="0">
              <a:solidFill>
                <a:srgbClr val="002060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267744" y="1268760"/>
          <a:ext cx="4968552" cy="509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008"/>
                <a:gridCol w="2422544"/>
              </a:tblGrid>
              <a:tr h="323325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effectLst/>
                        </a:rPr>
                        <a:t>N= 2</a:t>
                      </a:r>
                      <a:r>
                        <a:rPr lang="es-ES" sz="1400" b="1" baseline="0" dirty="0" smtClean="0">
                          <a:effectLst/>
                        </a:rPr>
                        <a:t>5</a:t>
                      </a:r>
                      <a:endParaRPr lang="es-ES" sz="1400" b="1" dirty="0">
                        <a:effectLst/>
                      </a:endParaRPr>
                    </a:p>
                  </a:txBody>
                  <a:tcPr marL="91434" marR="91434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91434" marR="91434" marT="45741" marB="45741"/>
                </a:tc>
              </a:tr>
              <a:tr h="323325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effectLst/>
                        </a:rPr>
                        <a:t>Edad</a:t>
                      </a:r>
                      <a:r>
                        <a:rPr lang="es-ES" sz="1400" b="1" baseline="0" dirty="0" smtClean="0">
                          <a:effectLst/>
                        </a:rPr>
                        <a:t> (rango)</a:t>
                      </a:r>
                      <a:endParaRPr lang="es-ES" sz="1400" b="1" dirty="0">
                        <a:effectLst/>
                      </a:endParaRPr>
                    </a:p>
                  </a:txBody>
                  <a:tcPr marL="91434" marR="91434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58.5 años (42-75)</a:t>
                      </a:r>
                      <a:endParaRPr lang="es-ES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91434" marR="91434" marT="45741" marB="45741"/>
                </a:tc>
              </a:tr>
              <a:tr h="549621">
                <a:tc>
                  <a:txBody>
                    <a:bodyPr/>
                    <a:lstStyle/>
                    <a:p>
                      <a:pPr>
                        <a:tabLst>
                          <a:tab pos="1970088" algn="r"/>
                        </a:tabLst>
                      </a:pPr>
                      <a:r>
                        <a:rPr lang="es-ES" sz="1400" b="1" dirty="0" smtClean="0">
                          <a:effectLst/>
                        </a:rPr>
                        <a:t>Sexo	Hombres</a:t>
                      </a:r>
                    </a:p>
                    <a:p>
                      <a:pPr>
                        <a:tabLst>
                          <a:tab pos="1970088" algn="r"/>
                        </a:tabLst>
                      </a:pPr>
                      <a:r>
                        <a:rPr lang="es-ES" sz="1400" b="1" dirty="0" smtClean="0">
                          <a:effectLst/>
                        </a:rPr>
                        <a:t>                                 Mujeres</a:t>
                      </a:r>
                      <a:endParaRPr lang="es-ES" sz="1400" b="1" dirty="0">
                        <a:effectLst/>
                      </a:endParaRPr>
                    </a:p>
                  </a:txBody>
                  <a:tcPr marL="91434" marR="91434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19 (76</a:t>
                      </a:r>
                      <a:r>
                        <a:rPr lang="es-ES" sz="1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%)</a:t>
                      </a:r>
                    </a:p>
                    <a:p>
                      <a:pPr algn="ctr"/>
                      <a:r>
                        <a:rPr lang="es-ES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s-ES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91434" marR="91434" marT="45741" marB="45741"/>
                </a:tc>
              </a:tr>
              <a:tr h="549621">
                <a:tc>
                  <a:txBody>
                    <a:bodyPr/>
                    <a:lstStyle/>
                    <a:p>
                      <a:pPr>
                        <a:tabLst>
                          <a:tab pos="1970088" algn="r"/>
                        </a:tabLst>
                      </a:pPr>
                      <a:r>
                        <a:rPr lang="es-ES" sz="1400" b="1" dirty="0" smtClean="0">
                          <a:effectLst/>
                        </a:rPr>
                        <a:t>PS</a:t>
                      </a:r>
                      <a:r>
                        <a:rPr lang="es-ES" sz="1400" b="1" baseline="0" dirty="0" smtClean="0">
                          <a:effectLst/>
                        </a:rPr>
                        <a:t>                            </a:t>
                      </a:r>
                      <a:r>
                        <a:rPr lang="es-ES" sz="1400" b="1" dirty="0" smtClean="0">
                          <a:effectLst/>
                        </a:rPr>
                        <a:t>0</a:t>
                      </a:r>
                    </a:p>
                    <a:p>
                      <a:pPr>
                        <a:tabLst>
                          <a:tab pos="1970088" algn="r"/>
                        </a:tabLst>
                      </a:pPr>
                      <a:r>
                        <a:rPr lang="es-ES" sz="1400" b="1" baseline="0" dirty="0" smtClean="0">
                          <a:effectLst/>
                        </a:rPr>
                        <a:t>                                 </a:t>
                      </a:r>
                      <a:r>
                        <a:rPr lang="es-ES" sz="1400" b="1" dirty="0" smtClean="0">
                          <a:effectLst/>
                        </a:rPr>
                        <a:t>1</a:t>
                      </a:r>
                    </a:p>
                  </a:txBody>
                  <a:tcPr marL="91434" marR="91434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</a:p>
                    <a:p>
                      <a:pPr algn="ctr"/>
                      <a:r>
                        <a:rPr lang="es-ES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22 (91</a:t>
                      </a:r>
                      <a:r>
                        <a:rPr lang="es-ES" sz="1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%)</a:t>
                      </a:r>
                    </a:p>
                  </a:txBody>
                  <a:tcPr marL="91434" marR="91434" marT="45741" marB="45741"/>
                </a:tc>
              </a:tr>
              <a:tr h="549621">
                <a:tc>
                  <a:txBody>
                    <a:bodyPr/>
                    <a:lstStyle/>
                    <a:p>
                      <a:pPr>
                        <a:tabLst>
                          <a:tab pos="1970088" algn="r"/>
                        </a:tabLst>
                      </a:pPr>
                      <a:r>
                        <a:rPr lang="es-ES" sz="1400" b="1" dirty="0" smtClean="0">
                          <a:effectLst/>
                        </a:rPr>
                        <a:t>&lt; Peso                     no</a:t>
                      </a:r>
                    </a:p>
                    <a:p>
                      <a:pPr>
                        <a:tabLst>
                          <a:tab pos="1970088" algn="r"/>
                        </a:tabLst>
                      </a:pPr>
                      <a:r>
                        <a:rPr lang="es-ES" sz="1400" b="1" dirty="0" smtClean="0">
                          <a:effectLst/>
                        </a:rPr>
                        <a:t>                                 &lt;</a:t>
                      </a:r>
                      <a:r>
                        <a:rPr lang="es-ES" sz="1400" b="1" baseline="0" dirty="0" smtClean="0">
                          <a:effectLst/>
                        </a:rPr>
                        <a:t> 5%</a:t>
                      </a:r>
                      <a:endParaRPr lang="es-ES" sz="1400" b="1" dirty="0" smtClean="0">
                        <a:effectLst/>
                      </a:endParaRPr>
                    </a:p>
                  </a:txBody>
                  <a:tcPr marL="91434" marR="91434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20 (80 %)</a:t>
                      </a:r>
                    </a:p>
                    <a:p>
                      <a:pPr algn="ctr"/>
                      <a:r>
                        <a:rPr lang="es-ES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</a:p>
                  </a:txBody>
                  <a:tcPr marL="91434" marR="91434" marT="45741" marB="45741"/>
                </a:tc>
              </a:tr>
              <a:tr h="1454804">
                <a:tc>
                  <a:txBody>
                    <a:bodyPr/>
                    <a:lstStyle/>
                    <a:p>
                      <a:pPr>
                        <a:tabLst>
                          <a:tab pos="1970088" algn="r"/>
                        </a:tabLst>
                      </a:pPr>
                      <a:r>
                        <a:rPr lang="es-ES" sz="1400" b="1" dirty="0" smtClean="0">
                          <a:effectLst/>
                        </a:rPr>
                        <a:t>Estadio</a:t>
                      </a:r>
                      <a:r>
                        <a:rPr lang="es-ES" sz="1400" b="1" baseline="0" dirty="0" smtClean="0">
                          <a:effectLst/>
                        </a:rPr>
                        <a:t>                   IIIA</a:t>
                      </a:r>
                    </a:p>
                    <a:p>
                      <a:pPr>
                        <a:tabLst>
                          <a:tab pos="1970088" algn="r"/>
                        </a:tabLst>
                      </a:pPr>
                      <a:r>
                        <a:rPr lang="es-ES" sz="1400" b="1" baseline="0" dirty="0" smtClean="0">
                          <a:effectLst/>
                        </a:rPr>
                        <a:t>                                           N2</a:t>
                      </a:r>
                    </a:p>
                    <a:p>
                      <a:pPr>
                        <a:tabLst>
                          <a:tab pos="1970088" algn="r"/>
                        </a:tabLst>
                      </a:pPr>
                      <a:r>
                        <a:rPr lang="es-ES" sz="1400" b="1" baseline="0" dirty="0" smtClean="0">
                          <a:effectLst/>
                        </a:rPr>
                        <a:t>                                           T4N0</a:t>
                      </a:r>
                    </a:p>
                    <a:p>
                      <a:pPr>
                        <a:tabLst>
                          <a:tab pos="1970088" algn="r"/>
                        </a:tabLst>
                      </a:pPr>
                      <a:r>
                        <a:rPr lang="es-ES" sz="1400" b="1" baseline="0" dirty="0" smtClean="0">
                          <a:effectLst/>
                        </a:rPr>
                        <a:t>                                           T3 N1</a:t>
                      </a:r>
                    </a:p>
                    <a:p>
                      <a:pPr>
                        <a:tabLst>
                          <a:tab pos="1970088" algn="r"/>
                        </a:tabLst>
                      </a:pPr>
                      <a:r>
                        <a:rPr lang="es-ES" sz="1400" b="1" baseline="0" dirty="0" smtClean="0">
                          <a:effectLst/>
                        </a:rPr>
                        <a:t>                                 IIIB</a:t>
                      </a:r>
                    </a:p>
                    <a:p>
                      <a:pPr>
                        <a:tabLst>
                          <a:tab pos="1970088" algn="r"/>
                        </a:tabLst>
                      </a:pPr>
                      <a:r>
                        <a:rPr lang="es-ES" sz="1400" b="1" baseline="0" dirty="0" smtClean="0">
                          <a:effectLst/>
                        </a:rPr>
                        <a:t>                                           T4N2</a:t>
                      </a:r>
                    </a:p>
                    <a:p>
                      <a:pPr>
                        <a:tabLst>
                          <a:tab pos="1970088" algn="r"/>
                        </a:tabLst>
                      </a:pPr>
                      <a:r>
                        <a:rPr lang="es-ES" sz="1400" b="1" baseline="0" dirty="0" smtClean="0">
                          <a:effectLst/>
                        </a:rPr>
                        <a:t>                                           N3</a:t>
                      </a:r>
                    </a:p>
                    <a:p>
                      <a:pPr>
                        <a:tabLst>
                          <a:tab pos="1970088" algn="r"/>
                        </a:tabLst>
                      </a:pPr>
                      <a:r>
                        <a:rPr lang="es-ES" sz="1400" b="1" baseline="0" dirty="0" smtClean="0">
                          <a:effectLst/>
                        </a:rPr>
                        <a:t>                                           T4N3</a:t>
                      </a:r>
                      <a:endParaRPr lang="es-ES" sz="1400" b="1" dirty="0">
                        <a:effectLst/>
                      </a:endParaRPr>
                    </a:p>
                  </a:txBody>
                  <a:tcPr marL="91434" marR="91434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15 (60</a:t>
                      </a:r>
                      <a:r>
                        <a:rPr lang="es-ES" sz="1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%)</a:t>
                      </a:r>
                    </a:p>
                    <a:p>
                      <a:pPr algn="ctr"/>
                      <a:r>
                        <a:rPr lang="es-ES" sz="1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12 </a:t>
                      </a:r>
                      <a:r>
                        <a:rPr lang="es-ES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(48</a:t>
                      </a:r>
                      <a:r>
                        <a:rPr lang="es-ES" sz="1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%)</a:t>
                      </a:r>
                      <a:endParaRPr lang="es-ES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s-ES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es-ES" sz="1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(8 %)</a:t>
                      </a:r>
                    </a:p>
                    <a:p>
                      <a:pPr algn="ctr"/>
                      <a:r>
                        <a:rPr lang="es-ES" sz="1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1 (4 %)</a:t>
                      </a:r>
                    </a:p>
                    <a:p>
                      <a:pPr algn="ctr"/>
                      <a:r>
                        <a:rPr lang="es-ES" sz="1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10 (40 %)</a:t>
                      </a:r>
                    </a:p>
                    <a:p>
                      <a:pPr algn="ctr"/>
                      <a:r>
                        <a:rPr lang="es-ES" sz="1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6 ( 24 %)</a:t>
                      </a:r>
                    </a:p>
                    <a:p>
                      <a:pPr algn="ctr"/>
                      <a:r>
                        <a:rPr lang="es-ES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3 (12 %)</a:t>
                      </a:r>
                    </a:p>
                    <a:p>
                      <a:pPr algn="ctr"/>
                      <a:r>
                        <a:rPr lang="es-ES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1 (4 %)</a:t>
                      </a:r>
                    </a:p>
                  </a:txBody>
                  <a:tcPr marL="91434" marR="91434" marT="45741" marB="45741"/>
                </a:tc>
              </a:tr>
              <a:tr h="1002213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effectLst/>
                        </a:rPr>
                        <a:t>Histología</a:t>
                      </a:r>
                    </a:p>
                    <a:p>
                      <a:pPr>
                        <a:tabLst>
                          <a:tab pos="1970088" algn="r"/>
                        </a:tabLst>
                      </a:pPr>
                      <a:r>
                        <a:rPr lang="es-ES" sz="1400" b="1" baseline="0" dirty="0" smtClean="0">
                          <a:effectLst/>
                        </a:rPr>
                        <a:t>                          </a:t>
                      </a:r>
                      <a:r>
                        <a:rPr lang="es-ES" sz="1400" b="1" dirty="0" smtClean="0">
                          <a:effectLst/>
                        </a:rPr>
                        <a:t>Escamoso</a:t>
                      </a:r>
                    </a:p>
                    <a:p>
                      <a:pPr>
                        <a:tabLst>
                          <a:tab pos="1970088" algn="r"/>
                        </a:tabLst>
                      </a:pPr>
                      <a:r>
                        <a:rPr lang="es-ES" sz="1400" b="1" dirty="0" smtClean="0">
                          <a:effectLst/>
                        </a:rPr>
                        <a:t>                          </a:t>
                      </a:r>
                      <a:r>
                        <a:rPr lang="es-ES" sz="1400" b="1" dirty="0" err="1" smtClean="0">
                          <a:effectLst/>
                        </a:rPr>
                        <a:t>Adenocarcinoma</a:t>
                      </a:r>
                      <a:endParaRPr lang="es-ES" sz="1400" b="1" dirty="0" smtClean="0">
                        <a:effectLst/>
                      </a:endParaRPr>
                    </a:p>
                    <a:p>
                      <a:pPr>
                        <a:tabLst>
                          <a:tab pos="1970088" algn="r"/>
                        </a:tabLst>
                      </a:pPr>
                      <a:r>
                        <a:rPr lang="es-ES" sz="1400" b="1" dirty="0" smtClean="0">
                          <a:effectLst/>
                        </a:rPr>
                        <a:t>	              CI </a:t>
                      </a:r>
                      <a:r>
                        <a:rPr lang="es-ES" sz="1400" b="1" dirty="0" err="1" smtClean="0">
                          <a:effectLst/>
                        </a:rPr>
                        <a:t>cs</a:t>
                      </a:r>
                      <a:r>
                        <a:rPr lang="es-ES" sz="1400" b="1" baseline="0" dirty="0" smtClean="0">
                          <a:effectLst/>
                        </a:rPr>
                        <a:t> Grandes</a:t>
                      </a:r>
                      <a:endParaRPr lang="es-ES" sz="1400" b="1" dirty="0" smtClean="0">
                        <a:effectLst/>
                      </a:endParaRPr>
                    </a:p>
                  </a:txBody>
                  <a:tcPr marL="91434" marR="91434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s-ES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12 (48 %)</a:t>
                      </a:r>
                    </a:p>
                    <a:p>
                      <a:pPr algn="ctr"/>
                      <a:r>
                        <a:rPr lang="es-ES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12 (48 %)</a:t>
                      </a:r>
                    </a:p>
                    <a:p>
                      <a:pPr algn="ctr"/>
                      <a:r>
                        <a:rPr lang="es-ES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</a:p>
                  </a:txBody>
                  <a:tcPr marL="91434" marR="91434" marT="45741" marB="457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0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239224"/>
              </p:ext>
            </p:extLst>
          </p:nvPr>
        </p:nvGraphicFramePr>
        <p:xfrm>
          <a:off x="1277516" y="1345577"/>
          <a:ext cx="6822875" cy="4099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3615"/>
                <a:gridCol w="1557308"/>
                <a:gridCol w="1501952"/>
              </a:tblGrid>
              <a:tr h="468037"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TOXICIDAD POR PACIENTE</a:t>
                      </a:r>
                      <a:r>
                        <a:rPr lang="es-ES" sz="16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(n</a:t>
                      </a:r>
                      <a:r>
                        <a:rPr lang="es-ES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= 20)</a:t>
                      </a:r>
                      <a:endParaRPr lang="es-ES" sz="1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 G 1-2</a:t>
                      </a:r>
                      <a:endParaRPr lang="es-ES" sz="1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 G 3-4</a:t>
                      </a:r>
                      <a:endParaRPr lang="es-ES" sz="16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698" marB="45698"/>
                </a:tc>
              </a:tr>
              <a:tr h="363161"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Leucopenia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s-ES" sz="16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s-ES" sz="16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698" marB="45698"/>
                </a:tc>
              </a:tr>
              <a:tr h="363161">
                <a:tc>
                  <a:txBody>
                    <a:bodyPr/>
                    <a:lstStyle/>
                    <a:p>
                      <a:pPr>
                        <a:tabLst>
                          <a:tab pos="3949700" algn="r"/>
                        </a:tabLs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Neutropenia febril</a:t>
                      </a: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56" marR="91456" marT="45698" marB="45698"/>
                </a:tc>
              </a:tr>
              <a:tr h="363161">
                <a:tc>
                  <a:txBody>
                    <a:bodyPr/>
                    <a:lstStyle/>
                    <a:p>
                      <a:pPr>
                        <a:tabLst>
                          <a:tab pos="3949700" algn="r"/>
                        </a:tabLs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Anemia</a:t>
                      </a: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s-ES" sz="16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s-ES" sz="16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698" marB="45698"/>
                </a:tc>
              </a:tr>
              <a:tr h="363161">
                <a:tc>
                  <a:txBody>
                    <a:bodyPr/>
                    <a:lstStyle/>
                    <a:p>
                      <a:pPr>
                        <a:tabLst>
                          <a:tab pos="3949700" algn="r"/>
                        </a:tabLs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Trombopenia</a:t>
                      </a: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56" marR="91456" marT="45698" marB="45698"/>
                </a:tc>
              </a:tr>
              <a:tr h="363161">
                <a:tc>
                  <a:txBody>
                    <a:bodyPr/>
                    <a:lstStyle/>
                    <a:p>
                      <a:pPr>
                        <a:tabLst>
                          <a:tab pos="3949700" algn="r"/>
                        </a:tabLs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Nauseas</a:t>
                      </a: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vómitos</a:t>
                      </a:r>
                      <a:endParaRPr lang="es-ES" sz="16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56" marR="91456" marT="45698" marB="45698"/>
                </a:tc>
              </a:tr>
              <a:tr h="363161">
                <a:tc>
                  <a:txBody>
                    <a:bodyPr/>
                    <a:lstStyle/>
                    <a:p>
                      <a:pPr>
                        <a:tabLst>
                          <a:tab pos="3949700" algn="r"/>
                        </a:tabLs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Esofagitis</a:t>
                      </a: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56" marR="91456" marT="45698" marB="45698"/>
                </a:tc>
              </a:tr>
              <a:tr h="363161">
                <a:tc>
                  <a:txBody>
                    <a:bodyPr/>
                    <a:lstStyle/>
                    <a:p>
                      <a:pPr>
                        <a:tabLst>
                          <a:tab pos="3949700" algn="r"/>
                        </a:tabLs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Neumonitis</a:t>
                      </a: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56" marR="91456" marT="45698" marB="45698"/>
                </a:tc>
              </a:tr>
              <a:tr h="363161">
                <a:tc>
                  <a:txBody>
                    <a:bodyPr/>
                    <a:lstStyle/>
                    <a:p>
                      <a:pPr>
                        <a:tabLst>
                          <a:tab pos="3949700" algn="r"/>
                        </a:tabLs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Piel</a:t>
                      </a: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56" marR="91456" marT="45698" marB="45698"/>
                </a:tc>
              </a:tr>
              <a:tr h="363161">
                <a:tc>
                  <a:txBody>
                    <a:bodyPr/>
                    <a:lstStyle/>
                    <a:p>
                      <a:pPr>
                        <a:tabLst>
                          <a:tab pos="3949700" algn="r"/>
                        </a:tabLs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Astenia</a:t>
                      </a: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56" marR="91456" marT="45698" marB="45698"/>
                </a:tc>
              </a:tr>
              <a:tr h="363161">
                <a:tc>
                  <a:txBody>
                    <a:bodyPr/>
                    <a:lstStyle/>
                    <a:p>
                      <a:pPr>
                        <a:tabLst>
                          <a:tab pos="3949700" algn="r"/>
                        </a:tabLs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Venosa</a:t>
                      </a: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1456" marR="91456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56" marR="91456" marT="45698" marB="45698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475656" y="5714092"/>
            <a:ext cx="6912767" cy="10464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6p (24 %) / 8 ingresos: 2 NF; 2 ESOFAGITIS G3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Cardiopatia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isquémica,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Miopericarditis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, hemoptisis, sobreinfección respiratoria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 MUERTES TOXICAS</a:t>
            </a:r>
            <a:endParaRPr lang="es-ES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627784" y="260648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Estudio GGCP056/12</a:t>
            </a:r>
            <a:endParaRPr lang="es-E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684846" y="457508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Estudio GGCP056/12</a:t>
            </a:r>
            <a:endParaRPr lang="es-ES" sz="2800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19672" y="1340768"/>
            <a:ext cx="61926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24/25 (1 en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trto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100 % p completan protocolo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72 ciclos QT: 2.8 x p (1-4)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17/24 p (70.8 %): 100% QT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7 p Ajuste de dosis o retrasos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1 p no 3º ciclo y 4 ciclos: no d8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Dosis: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Cis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96.2 %, VNR 92.7%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RT: 65.6 Gy (59-66.6) 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    19 p (79.2 %): 66.6 Gy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     2 p: 64.8 Gy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    1p: 61.2 Gy, 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     2 p: 59 Gy, 59.4 Gy</a:t>
            </a:r>
          </a:p>
        </p:txBody>
      </p:sp>
    </p:spTree>
    <p:extLst>
      <p:ext uri="{BB962C8B-B14F-4D97-AF65-F5344CB8AC3E}">
        <p14:creationId xmlns:p14="http://schemas.microsoft.com/office/powerpoint/2010/main" val="14500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03858"/>
            <a:ext cx="8229600" cy="79695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Eficacia</a:t>
            </a:r>
            <a:endParaRPr lang="es-E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03648" y="1772816"/>
          <a:ext cx="6768752" cy="3375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2520280"/>
              </a:tblGrid>
              <a:tr h="800620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effectLst/>
                        </a:rPr>
                        <a:t>Valoración de respuesta (RECIST)</a:t>
                      </a:r>
                    </a:p>
                    <a:p>
                      <a:r>
                        <a:rPr lang="es-ES" sz="1800" b="1" dirty="0" smtClean="0">
                          <a:effectLst/>
                        </a:rPr>
                        <a:t>N = 24 / 25</a:t>
                      </a:r>
                      <a:r>
                        <a:rPr lang="es-ES" sz="1800" b="1" baseline="0" dirty="0" smtClean="0">
                          <a:effectLst/>
                        </a:rPr>
                        <a:t> e</a:t>
                      </a:r>
                      <a:r>
                        <a:rPr lang="es-ES" sz="1800" b="1" dirty="0" smtClean="0">
                          <a:effectLst/>
                        </a:rPr>
                        <a:t>valuables ( 1 en </a:t>
                      </a:r>
                      <a:r>
                        <a:rPr lang="es-ES" sz="1800" b="1" dirty="0" err="1" smtClean="0">
                          <a:effectLst/>
                        </a:rPr>
                        <a:t>trto</a:t>
                      </a:r>
                      <a:r>
                        <a:rPr lang="es-ES" sz="1800" b="1" dirty="0" smtClean="0">
                          <a:effectLst/>
                        </a:rPr>
                        <a:t>)</a:t>
                      </a:r>
                      <a:endParaRPr lang="es-ES" sz="1800" b="1" dirty="0">
                        <a:effectLst/>
                      </a:endParaRPr>
                    </a:p>
                  </a:txBody>
                  <a:tcPr marL="91436" marR="91436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effectLst/>
                      </a:endParaRPr>
                    </a:p>
                  </a:txBody>
                  <a:tcPr marL="91436" marR="91436" marT="45718" marB="45718"/>
                </a:tc>
              </a:tr>
              <a:tr h="463801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effectLst/>
                        </a:rPr>
                        <a:t>Respuesta completa</a:t>
                      </a:r>
                    </a:p>
                  </a:txBody>
                  <a:tcPr marL="91436" marR="9143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/>
                        </a:rPr>
                        <a:t>2 (8,3</a:t>
                      </a:r>
                      <a:r>
                        <a:rPr lang="es-ES" sz="1800" b="1" baseline="0" dirty="0" smtClean="0">
                          <a:effectLst/>
                        </a:rPr>
                        <a:t> </a:t>
                      </a:r>
                      <a:r>
                        <a:rPr lang="es-ES" sz="1800" b="1" dirty="0" smtClean="0">
                          <a:effectLst/>
                        </a:rPr>
                        <a:t>%)</a:t>
                      </a:r>
                      <a:endParaRPr lang="es-ES" sz="1800" b="1" dirty="0">
                        <a:effectLst/>
                      </a:endParaRPr>
                    </a:p>
                  </a:txBody>
                  <a:tcPr marL="91436" marR="91436" marT="45718" marB="45718"/>
                </a:tc>
              </a:tr>
              <a:tr h="463801">
                <a:tc>
                  <a:txBody>
                    <a:bodyPr/>
                    <a:lstStyle/>
                    <a:p>
                      <a:pPr>
                        <a:tabLst>
                          <a:tab pos="3949700" algn="r"/>
                        </a:tabLst>
                      </a:pPr>
                      <a:r>
                        <a:rPr lang="es-ES" sz="1800" b="1" dirty="0" smtClean="0">
                          <a:effectLst/>
                        </a:rPr>
                        <a:t>Respuesta parcial</a:t>
                      </a:r>
                      <a:endParaRPr lang="es-ES" sz="1800" b="1" dirty="0">
                        <a:effectLst/>
                      </a:endParaRPr>
                    </a:p>
                  </a:txBody>
                  <a:tcPr marL="91436" marR="9143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/>
                        </a:rPr>
                        <a:t>17 (70,8</a:t>
                      </a:r>
                      <a:r>
                        <a:rPr lang="es-ES" sz="1800" b="1" baseline="0" dirty="0" smtClean="0">
                          <a:effectLst/>
                        </a:rPr>
                        <a:t> %</a:t>
                      </a:r>
                      <a:r>
                        <a:rPr lang="es-ES" sz="1800" b="1" dirty="0" smtClean="0">
                          <a:effectLst/>
                        </a:rPr>
                        <a:t>)</a:t>
                      </a:r>
                    </a:p>
                  </a:txBody>
                  <a:tcPr marL="91436" marR="91436" marT="45718" marB="45718"/>
                </a:tc>
              </a:tr>
              <a:tr h="720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949700" algn="r"/>
                        </a:tabLst>
                        <a:defRPr/>
                      </a:pPr>
                      <a:r>
                        <a:rPr lang="es-E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RESPUESTA GLOBAL</a:t>
                      </a:r>
                    </a:p>
                  </a:txBody>
                  <a:tcPr marL="91436" marR="9143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19 (79.1 %)</a:t>
                      </a:r>
                    </a:p>
                    <a:p>
                      <a:pPr algn="ctr"/>
                      <a:r>
                        <a:rPr lang="es-ES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[IC95%= 62,8 - 95,3]</a:t>
                      </a:r>
                      <a:endParaRPr lang="es-ES" sz="1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1436" marR="91436" marT="45718" marB="45718"/>
                </a:tc>
              </a:tr>
              <a:tr h="463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949700" algn="r"/>
                        </a:tabLst>
                        <a:defRPr/>
                      </a:pPr>
                      <a:r>
                        <a:rPr lang="es-ES" sz="1800" b="1" dirty="0" smtClean="0">
                          <a:effectLst/>
                        </a:rPr>
                        <a:t>Enfermedad estable</a:t>
                      </a:r>
                    </a:p>
                  </a:txBody>
                  <a:tcPr marL="91436" marR="91436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effectLst/>
                        </a:rPr>
                        <a:t>4 (16,6</a:t>
                      </a:r>
                      <a:r>
                        <a:rPr lang="es-ES" sz="1800" b="1" baseline="0" dirty="0" smtClean="0">
                          <a:effectLst/>
                        </a:rPr>
                        <a:t> </a:t>
                      </a:r>
                      <a:r>
                        <a:rPr lang="es-ES" sz="1800" b="1" dirty="0" smtClean="0">
                          <a:effectLst/>
                        </a:rPr>
                        <a:t>%)</a:t>
                      </a:r>
                    </a:p>
                  </a:txBody>
                  <a:tcPr marL="91436" marR="91436" marT="45718" marB="45718"/>
                </a:tc>
              </a:tr>
              <a:tr h="463801">
                <a:tc>
                  <a:txBody>
                    <a:bodyPr/>
                    <a:lstStyle/>
                    <a:p>
                      <a:pPr>
                        <a:tabLst>
                          <a:tab pos="3949700" algn="r"/>
                        </a:tabLst>
                      </a:pPr>
                      <a:r>
                        <a:rPr lang="es-ES" sz="1800" b="1" dirty="0" smtClean="0">
                          <a:effectLst/>
                        </a:rPr>
                        <a:t>Progresión</a:t>
                      </a:r>
                      <a:r>
                        <a:rPr lang="es-ES" sz="1800" b="1" baseline="0" dirty="0" smtClean="0">
                          <a:effectLst/>
                        </a:rPr>
                        <a:t> de la enfermedad</a:t>
                      </a:r>
                      <a:endParaRPr lang="es-ES" sz="1800" b="1" dirty="0" smtClean="0">
                        <a:effectLst/>
                      </a:endParaRPr>
                    </a:p>
                  </a:txBody>
                  <a:tcPr marL="91436" marR="91436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effectLst/>
                        </a:rPr>
                        <a:t>1 (4,2 %)</a:t>
                      </a:r>
                    </a:p>
                  </a:txBody>
                  <a:tcPr marL="91436" marR="91436" marT="45718" marB="45718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2684846" y="457508"/>
            <a:ext cx="3759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Estudio GGCP056/12</a:t>
            </a:r>
            <a:endParaRPr lang="es-ES" sz="2800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71555" y="5589240"/>
            <a:ext cx="12363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ITT:  76 %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1457</Words>
  <Application>Microsoft Office PowerPoint</Application>
  <PresentationFormat>Presentación en pantalla (4:3)</PresentationFormat>
  <Paragraphs>403</Paragraphs>
  <Slides>26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Tema de Office</vt:lpstr>
      <vt:lpstr>Diapositiva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Eficacia</vt:lpstr>
      <vt:lpstr>Curva SLPR</vt:lpstr>
      <vt:lpstr>Curva SG</vt:lpstr>
      <vt:lpstr>Presentación de PowerPoint</vt:lpstr>
      <vt:lpstr> ESTUDIO CPNM-RT-09 “VORTICE”</vt:lpstr>
      <vt:lpstr>Presentación de PowerPoint</vt:lpstr>
      <vt:lpstr>Criterios de inclusión/exclusión</vt:lpstr>
      <vt:lpstr>Esquema de tratamiento</vt:lpstr>
      <vt:lpstr>Características de los pacientes</vt:lpstr>
      <vt:lpstr>Cumplimiento  de tratamiento</vt:lpstr>
      <vt:lpstr>Eficacia (44 p)</vt:lpstr>
      <vt:lpstr>CURVAS</vt:lpstr>
      <vt:lpstr>Conclusiones</vt:lpstr>
      <vt:lpstr>Presentación de PowerPoint</vt:lpstr>
      <vt:lpstr>ESTUDIOS GGCP: Datos de Supervivencia</vt:lpstr>
      <vt:lpstr>ESTUDIOS GGCP: Datos de Supervivencia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Xestión Integrada de Vigo</cp:lastModifiedBy>
  <cp:revision>51</cp:revision>
  <dcterms:modified xsi:type="dcterms:W3CDTF">2015-04-24T11:51:43Z</dcterms:modified>
</cp:coreProperties>
</file>