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8" r:id="rId3"/>
    <p:sldMasterId id="2147483698" r:id="rId4"/>
    <p:sldMasterId id="2147483708" r:id="rId5"/>
    <p:sldMasterId id="2147483947" r:id="rId6"/>
    <p:sldMasterId id="2147484014" r:id="rId7"/>
    <p:sldMasterId id="2147484028" r:id="rId8"/>
    <p:sldMasterId id="2147484040" r:id="rId9"/>
    <p:sldMasterId id="2147484050" r:id="rId10"/>
    <p:sldMasterId id="2147484062" r:id="rId11"/>
  </p:sldMasterIdLst>
  <p:notesMasterIdLst>
    <p:notesMasterId r:id="rId55"/>
  </p:notesMasterIdLst>
  <p:sldIdLst>
    <p:sldId id="378" r:id="rId12"/>
    <p:sldId id="550" r:id="rId13"/>
    <p:sldId id="524" r:id="rId14"/>
    <p:sldId id="553" r:id="rId15"/>
    <p:sldId id="552" r:id="rId16"/>
    <p:sldId id="555" r:id="rId17"/>
    <p:sldId id="556" r:id="rId18"/>
    <p:sldId id="557" r:id="rId19"/>
    <p:sldId id="558" r:id="rId20"/>
    <p:sldId id="559" r:id="rId21"/>
    <p:sldId id="560" r:id="rId22"/>
    <p:sldId id="561" r:id="rId23"/>
    <p:sldId id="562" r:id="rId24"/>
    <p:sldId id="563" r:id="rId25"/>
    <p:sldId id="565" r:id="rId26"/>
    <p:sldId id="566" r:id="rId27"/>
    <p:sldId id="567" r:id="rId28"/>
    <p:sldId id="568" r:id="rId29"/>
    <p:sldId id="569" r:id="rId30"/>
    <p:sldId id="570" r:id="rId31"/>
    <p:sldId id="571" r:id="rId32"/>
    <p:sldId id="614" r:id="rId33"/>
    <p:sldId id="573" r:id="rId34"/>
    <p:sldId id="576" r:id="rId35"/>
    <p:sldId id="580" r:id="rId36"/>
    <p:sldId id="582" r:id="rId37"/>
    <p:sldId id="581" r:id="rId38"/>
    <p:sldId id="583" r:id="rId39"/>
    <p:sldId id="615" r:id="rId40"/>
    <p:sldId id="616" r:id="rId41"/>
    <p:sldId id="617" r:id="rId42"/>
    <p:sldId id="623" r:id="rId43"/>
    <p:sldId id="632" r:id="rId44"/>
    <p:sldId id="618" r:id="rId45"/>
    <p:sldId id="619" r:id="rId46"/>
    <p:sldId id="620" r:id="rId47"/>
    <p:sldId id="631" r:id="rId48"/>
    <p:sldId id="624" r:id="rId49"/>
    <p:sldId id="625" r:id="rId50"/>
    <p:sldId id="626" r:id="rId51"/>
    <p:sldId id="629" r:id="rId52"/>
    <p:sldId id="627" r:id="rId53"/>
    <p:sldId id="628" r:id="rId5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4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98704-C859-48EA-8BA0-0C7DAE47C2AA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FC25E-D670-43D9-92B3-8E79CE5A47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9000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545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209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586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0963AF-823A-4845-9FC3-6CA76E0084B6}" type="slidenum">
              <a:rPr lang="es-E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s-ES" altLang="es-ES" smtClean="0">
              <a:latin typeface="Arial" panose="020B0604020202020204" pitchFamily="34" charset="0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defTabSz="44926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B4B1962-90D9-49E0-B923-77216012FA0C}" type="slidenum">
              <a:rPr lang="es-ES" altLang="es-ES" b="1">
                <a:latin typeface="Arial" panose="020B0604020202020204" pitchFamily="34" charset="0"/>
                <a:cs typeface="Arial" panose="020B0604020202020204" pitchFamily="34" charset="0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12</a:t>
            </a:fld>
            <a:endParaRPr lang="es-ES" altLang="es-E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64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387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82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57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237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174BB-CAC9-4236-AB01-86A000203618}" type="slidenum">
              <a:rPr lang="es-ES" altLang="es-ES">
                <a:solidFill>
                  <a:prstClr val="black"/>
                </a:solidFill>
              </a:rPr>
              <a:pPr/>
              <a:t>18</a:t>
            </a:fld>
            <a:endParaRPr lang="es-ES" altLang="es-ES">
              <a:solidFill>
                <a:prstClr val="black"/>
              </a:solidFill>
            </a:endParaRPr>
          </a:p>
        </p:txBody>
      </p:sp>
      <p:sp>
        <p:nvSpPr>
          <p:cNvPr id="212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12995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ES_tradnl" altLang="es-ES"/>
          </a:p>
        </p:txBody>
      </p:sp>
      <p:sp>
        <p:nvSpPr>
          <p:cNvPr id="212996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E84BE2E-AEAC-44BC-8CF9-0C25257C763C}" type="slidenum">
              <a:rPr lang="es-ES" altLang="es-ES" sz="1200">
                <a:solidFill>
                  <a:prstClr val="black"/>
                </a:solidFill>
              </a:rPr>
              <a:pPr algn="r"/>
              <a:t>18</a:t>
            </a:fld>
            <a:endParaRPr lang="es-ES" altLang="es-E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94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6989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505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176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Trade</a:t>
            </a:r>
            <a:r>
              <a:rPr lang="es-ES" dirty="0" smtClean="0"/>
              <a:t>-off: Ante la lesión de</a:t>
            </a:r>
            <a:r>
              <a:rPr lang="es-ES" baseline="0" dirty="0" smtClean="0"/>
              <a:t> </a:t>
            </a:r>
            <a:r>
              <a:rPr lang="es-ES" dirty="0" smtClean="0"/>
              <a:t>una nefrona el resto tienen que compensar. 1 millón</a:t>
            </a:r>
            <a:r>
              <a:rPr lang="es-ES" baseline="0" dirty="0" smtClean="0"/>
              <a:t> nefronas por </a:t>
            </a:r>
            <a:r>
              <a:rPr lang="es-ES" baseline="0" dirty="0" err="1" smtClean="0"/>
              <a:t>riñon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9F88710F-059A-49E7-A661-DBB92AF61F5D}" type="slidenum">
              <a:rPr lang="es-ES" altLang="gl-E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s-ES" altLang="gl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19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848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41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3424C1-3298-4CEB-B150-F0E3665AA59A}" type="slidenum">
              <a:rPr lang="es-ES" altLang="es-E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21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C89C35-489A-40F4-BE5F-89D2072DA65A}" type="slidenum">
              <a:rPr lang="es-ES" altLang="es-E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s-ES" altLang="es-ES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37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773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186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479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4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565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755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037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896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247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344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5191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8473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149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925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178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174BB-CAC9-4236-AB01-86A000203618}" type="slidenum">
              <a:rPr lang="es-ES" altLang="es-ES">
                <a:solidFill>
                  <a:prstClr val="black"/>
                </a:solidFill>
              </a:rPr>
              <a:pPr/>
              <a:t>6</a:t>
            </a:fld>
            <a:endParaRPr lang="es-ES" altLang="es-ES">
              <a:solidFill>
                <a:prstClr val="black"/>
              </a:solidFill>
            </a:endParaRPr>
          </a:p>
        </p:txBody>
      </p:sp>
      <p:sp>
        <p:nvSpPr>
          <p:cNvPr id="212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12995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ES_tradnl" altLang="es-ES"/>
          </a:p>
        </p:txBody>
      </p:sp>
      <p:sp>
        <p:nvSpPr>
          <p:cNvPr id="212996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E84BE2E-AEAC-44BC-8CF9-0C25257C763C}" type="slidenum">
              <a:rPr lang="es-ES" altLang="es-ES" sz="1200">
                <a:solidFill>
                  <a:prstClr val="black"/>
                </a:solidFill>
              </a:rPr>
              <a:pPr algn="r"/>
              <a:t>6</a:t>
            </a:fld>
            <a:endParaRPr lang="es-ES" altLang="es-E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14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174BB-CAC9-4236-AB01-86A000203618}" type="slidenum">
              <a:rPr lang="es-ES" altLang="es-ES">
                <a:solidFill>
                  <a:prstClr val="black"/>
                </a:solidFill>
              </a:rPr>
              <a:pPr/>
              <a:t>7</a:t>
            </a:fld>
            <a:endParaRPr lang="es-ES" altLang="es-ES">
              <a:solidFill>
                <a:prstClr val="black"/>
              </a:solidFill>
            </a:endParaRPr>
          </a:p>
        </p:txBody>
      </p:sp>
      <p:sp>
        <p:nvSpPr>
          <p:cNvPr id="212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12995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ES_tradnl" altLang="es-ES"/>
          </a:p>
        </p:txBody>
      </p:sp>
      <p:sp>
        <p:nvSpPr>
          <p:cNvPr id="212996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E84BE2E-AEAC-44BC-8CF9-0C25257C763C}" type="slidenum">
              <a:rPr lang="es-ES" altLang="es-ES" sz="1200">
                <a:solidFill>
                  <a:prstClr val="black"/>
                </a:solidFill>
              </a:rPr>
              <a:pPr algn="r"/>
              <a:t>7</a:t>
            </a:fld>
            <a:endParaRPr lang="es-ES" altLang="es-E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36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174BB-CAC9-4236-AB01-86A000203618}" type="slidenum">
              <a:rPr lang="es-ES" altLang="es-ES">
                <a:solidFill>
                  <a:prstClr val="black"/>
                </a:solidFill>
              </a:rPr>
              <a:pPr/>
              <a:t>8</a:t>
            </a:fld>
            <a:endParaRPr lang="es-ES" altLang="es-ES">
              <a:solidFill>
                <a:prstClr val="black"/>
              </a:solidFill>
            </a:endParaRPr>
          </a:p>
        </p:txBody>
      </p:sp>
      <p:sp>
        <p:nvSpPr>
          <p:cNvPr id="212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12995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ES_tradnl" altLang="es-ES"/>
          </a:p>
        </p:txBody>
      </p:sp>
      <p:sp>
        <p:nvSpPr>
          <p:cNvPr id="212996" name="3 Marcador de número de diapositiva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5E84BE2E-AEAC-44BC-8CF9-0C25257C763C}" type="slidenum">
              <a:rPr lang="es-ES" altLang="es-ES" sz="1200">
                <a:solidFill>
                  <a:prstClr val="black"/>
                </a:solidFill>
              </a:rPr>
              <a:pPr algn="r"/>
              <a:t>8</a:t>
            </a:fld>
            <a:endParaRPr lang="es-ES" altLang="es-E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36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41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753700" y="1228300"/>
            <a:ext cx="8548867" cy="5214133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347300" y="821900"/>
            <a:ext cx="8548867" cy="5214133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429501" y="2758167"/>
            <a:ext cx="5695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903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0" name="Google Shape;60;p9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 rot="-120953">
            <a:off x="609622" y="5366976"/>
            <a:ext cx="10973191" cy="69282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228623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1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35" tIns="91435" rIns="91435" bIns="91435" anchor="ctr" anchorCtr="0">
            <a:noAutofit/>
          </a:bodyPr>
          <a:lstStyle/>
          <a:p>
            <a:pPr defTabSz="914489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70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3" y="5704466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1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244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699" y="523434"/>
            <a:ext cx="7323201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699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44" lvl="0" indent="-381037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89" lvl="1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734" lvl="2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978" lvl="3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222" lvl="4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467" lvl="5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711" lvl="6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956" lvl="7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5201" lvl="8" indent="-381037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2135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1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55634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89" lvl="1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734" lvl="2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978" lvl="3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222" lvl="4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467" lvl="5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711" lvl="6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956" lvl="7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5201" lvl="8" indent="-355634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55634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89" lvl="1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734" lvl="2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978" lvl="3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222" lvl="4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467" lvl="5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711" lvl="6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956" lvl="7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5201" lvl="8" indent="-355634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083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1160601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89" lvl="1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734" lvl="2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978" lvl="3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222" lvl="4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467" lvl="5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711" lvl="6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956" lvl="7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5201" lvl="8" indent="-342933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4311516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89" lvl="1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734" lvl="2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978" lvl="3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222" lvl="4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467" lvl="5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711" lvl="6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956" lvl="7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5201" lvl="8" indent="-342933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7387534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89" lvl="1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734" lvl="2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978" lvl="3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222" lvl="4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467" lvl="5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711" lvl="6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956" lvl="7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5201" lvl="8" indent="-342933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58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974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3288186" y="5963632"/>
            <a:ext cx="8915766" cy="894393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3577066" y="6182000"/>
            <a:ext cx="8005601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44" lvl="0" indent="-228623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11" y="-1"/>
            <a:ext cx="2937107" cy="894393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160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11" y="-1"/>
            <a:ext cx="2937107" cy="894393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6070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753700" y="1228300"/>
            <a:ext cx="8548867" cy="5214133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347300" y="821900"/>
            <a:ext cx="8548867" cy="5214133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429501" y="2758167"/>
            <a:ext cx="5695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588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 rot="169468" flipH="1">
            <a:off x="4811964" y="861595"/>
            <a:ext cx="6997300" cy="5079376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35" tIns="91435" rIns="91435" bIns="91435" anchor="ctr" anchorCtr="0">
            <a:noAutofit/>
          </a:bodyPr>
          <a:lstStyle/>
          <a:p>
            <a:pPr defTabSz="914489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 rot="169468" flipH="1">
            <a:off x="4507163" y="556795"/>
            <a:ext cx="6997300" cy="5079376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35" tIns="91435" rIns="91435" bIns="91435" anchor="ctr" anchorCtr="0">
            <a:noAutofit/>
          </a:bodyPr>
          <a:lstStyle/>
          <a:p>
            <a:pPr defTabSz="914489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5468167" y="2212734"/>
            <a:ext cx="502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1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5468167" y="3583534"/>
            <a:ext cx="502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94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5" name="Google Shape;45;p7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203934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89" lvl="1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734" lvl="2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978" lvl="3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222" lvl="4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467" lvl="5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711" lvl="6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956" lvl="7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5201" lvl="8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421325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89" lvl="1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734" lvl="2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978" lvl="3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222" lvl="4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467" lvl="5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711" lvl="6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956" lvl="7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5201" lvl="8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7638714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89" lvl="1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734" lvl="2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978" lvl="3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222" lvl="4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467" lvl="5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711" lvl="6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956" lvl="7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5201" lvl="8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86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2656467" y="50367"/>
            <a:ext cx="7488769" cy="6960587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2351667" y="-152834"/>
            <a:ext cx="7488769" cy="6960587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874400" y="2882400"/>
            <a:ext cx="4443201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44" lvl="0" indent="-381037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914489" lvl="1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371734" lvl="2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1828978" lvl="3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2286222" lvl="4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2743467" lvl="5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3200711" lvl="6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3657956" lvl="7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4115201" lvl="8" indent="-38103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ngers"/>
                <a:ea typeface="Bangers"/>
                <a:cs typeface="Bangers"/>
                <a:sym typeface="Bangers"/>
              </a:defRPr>
            </a:lvl1pPr>
            <a:lvl2pPr lvl="1">
              <a:buNone/>
              <a:defRPr>
                <a:latin typeface="Bangers"/>
                <a:ea typeface="Bangers"/>
                <a:cs typeface="Bangers"/>
                <a:sym typeface="Bangers"/>
              </a:defRPr>
            </a:lvl2pPr>
            <a:lvl3pPr lvl="2">
              <a:buNone/>
              <a:defRPr>
                <a:latin typeface="Bangers"/>
                <a:ea typeface="Bangers"/>
                <a:cs typeface="Bangers"/>
                <a:sym typeface="Bangers"/>
              </a:defRPr>
            </a:lvl3pPr>
            <a:lvl4pPr lvl="3">
              <a:buNone/>
              <a:defRPr>
                <a:latin typeface="Bangers"/>
                <a:ea typeface="Bangers"/>
                <a:cs typeface="Bangers"/>
                <a:sym typeface="Bangers"/>
              </a:defRPr>
            </a:lvl4pPr>
            <a:lvl5pPr lvl="4">
              <a:buNone/>
              <a:defRPr>
                <a:latin typeface="Bangers"/>
                <a:ea typeface="Bangers"/>
                <a:cs typeface="Bangers"/>
                <a:sym typeface="Bangers"/>
              </a:defRPr>
            </a:lvl5pPr>
            <a:lvl6pPr lvl="5">
              <a:buNone/>
              <a:defRPr>
                <a:latin typeface="Bangers"/>
                <a:ea typeface="Bangers"/>
                <a:cs typeface="Bangers"/>
                <a:sym typeface="Bangers"/>
              </a:defRPr>
            </a:lvl6pPr>
            <a:lvl7pPr lvl="6">
              <a:buNone/>
              <a:defRPr>
                <a:latin typeface="Bangers"/>
                <a:ea typeface="Bangers"/>
                <a:cs typeface="Bangers"/>
                <a:sym typeface="Bangers"/>
              </a:defRPr>
            </a:lvl7pPr>
            <a:lvl8pPr lvl="7">
              <a:buNone/>
              <a:defRPr>
                <a:latin typeface="Bangers"/>
                <a:ea typeface="Bangers"/>
                <a:cs typeface="Bangers"/>
                <a:sym typeface="Bangers"/>
              </a:defRPr>
            </a:lvl8pPr>
            <a:lvl9pPr lvl="8">
              <a:buNone/>
              <a:defRPr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0240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7" name="Google Shape;37;p6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1431501" y="2066834"/>
            <a:ext cx="4528400" cy="3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68336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89" lvl="1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734" lvl="2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978" lvl="3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222" lvl="4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467" lvl="5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711" lvl="6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956" lvl="7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5201" lvl="8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232335" y="2066834"/>
            <a:ext cx="4528400" cy="3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68336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89" lvl="1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734" lvl="2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978" lvl="3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222" lvl="4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467" lvl="5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711" lvl="6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956" lvl="7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5201" lvl="8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883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5" name="Google Shape;45;p7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203934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89" lvl="1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734" lvl="2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978" lvl="3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222" lvl="4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467" lvl="5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711" lvl="6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956" lvl="7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5201" lvl="8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421325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89" lvl="1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734" lvl="2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978" lvl="3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222" lvl="4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467" lvl="5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711" lvl="6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956" lvl="7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5201" lvl="8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7638714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89" lvl="1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734" lvl="2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978" lvl="3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222" lvl="4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467" lvl="5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711" lvl="6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956" lvl="7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5201" lvl="8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5677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54" name="Google Shape;54;p8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4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0" name="Google Shape;60;p9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 rot="-120953">
            <a:off x="609622" y="5366976"/>
            <a:ext cx="10973191" cy="69282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228623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902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859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35" tIns="91435" rIns="91435" bIns="91435" anchor="ctr" anchorCtr="0">
            <a:noAutofit/>
          </a:bodyPr>
          <a:lstStyle/>
          <a:p>
            <a:pPr defTabSz="914489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70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3" y="5704466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1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845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35" tIns="91435" rIns="91435" bIns="91435" anchor="ctr" anchorCtr="0">
            <a:noAutofit/>
          </a:bodyPr>
          <a:lstStyle/>
          <a:p>
            <a:pPr defTabSz="914489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Google Shape;44;p4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45" name="Google Shape;45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Google Shape;47;p4"/>
          <p:cNvGrpSpPr/>
          <p:nvPr/>
        </p:nvGrpSpPr>
        <p:grpSpPr>
          <a:xfrm rot="10800000" flipH="1">
            <a:off x="2" y="1454351"/>
            <a:ext cx="11796670" cy="3949300"/>
            <a:chOff x="-8178042" y="-4493254"/>
            <a:chExt cx="19483598" cy="6522736"/>
          </a:xfrm>
        </p:grpSpPr>
        <p:sp>
          <p:nvSpPr>
            <p:cNvPr id="48" name="Google Shape;48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1106367" y="1602666"/>
            <a:ext cx="6787600" cy="3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419141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89" lvl="1" indent="-419141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734" lvl="2" indent="-419141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978" lvl="3" indent="-419141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222" lvl="4" indent="-419141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467" lvl="5" indent="-419141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711" lvl="6" indent="-419141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956" lvl="7" indent="-419141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5201" lvl="8" indent="-419141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4"/>
          <p:cNvSpPr txBox="1"/>
          <p:nvPr/>
        </p:nvSpPr>
        <p:spPr>
          <a:xfrm>
            <a:off x="382134" y="1352767"/>
            <a:ext cx="9020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5" tIns="91435" rIns="91435" bIns="91435" anchor="t" anchorCtr="0">
            <a:noAutofit/>
          </a:bodyPr>
          <a:lstStyle/>
          <a:p>
            <a:pPr algn="ctr" defTabSz="914489">
              <a:buClr>
                <a:srgbClr val="000000"/>
              </a:buClr>
              <a:buFont typeface="Arial"/>
              <a:buNone/>
            </a:pPr>
            <a:r>
              <a:rPr lang="en" sz="7200" b="1" kern="0">
                <a:solidFill>
                  <a:srgbClr val="FF9800"/>
                </a:solidFill>
                <a:ea typeface="Microsoft YaHei" panose="020B0503020204020204" pitchFamily="34" charset="-122"/>
                <a:cs typeface="Arial"/>
                <a:sym typeface="Arial"/>
              </a:rPr>
              <a:t>“</a:t>
            </a:r>
            <a:endParaRPr sz="7200" b="1" kern="0">
              <a:solidFill>
                <a:srgbClr val="FF9800"/>
              </a:solidFill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53" name="Google Shape;53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54" name="Google Shape;54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55" name="Google Shape;55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57" name="Google Shape;57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58" name="Google Shape;58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311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1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55634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89" lvl="1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734" lvl="2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978" lvl="3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222" lvl="4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467" lvl="5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711" lvl="6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956" lvl="7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5201" lvl="8" indent="-355634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55634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89" lvl="1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734" lvl="2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978" lvl="3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222" lvl="4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467" lvl="5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711" lvl="6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956" lvl="7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5201" lvl="8" indent="-355634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85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1160601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89" lvl="1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734" lvl="2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978" lvl="3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222" lvl="4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467" lvl="5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711" lvl="6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956" lvl="7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5201" lvl="8" indent="-342933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4311516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89" lvl="1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734" lvl="2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978" lvl="3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222" lvl="4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467" lvl="5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711" lvl="6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956" lvl="7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5201" lvl="8" indent="-342933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7387534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89" lvl="1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734" lvl="2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978" lvl="3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222" lvl="4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467" lvl="5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711" lvl="6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956" lvl="7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5201" lvl="8" indent="-342933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93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0" name="Google Shape;60;p9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 rot="-120953">
            <a:off x="609622" y="5366976"/>
            <a:ext cx="10973191" cy="69282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228623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505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638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3288186" y="5963632"/>
            <a:ext cx="8915766" cy="894393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3577066" y="6182000"/>
            <a:ext cx="8005601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44" lvl="0" indent="-228623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11" y="-1"/>
            <a:ext cx="2937107" cy="894393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4542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35" tIns="91435" rIns="91435" bIns="91435" anchor="ctr" anchorCtr="0">
            <a:noAutofit/>
          </a:bodyPr>
          <a:lstStyle/>
          <a:p>
            <a:pPr defTabSz="914489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70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3" y="5704466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1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588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7596286" y="3514026"/>
            <a:ext cx="1185600" cy="395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35" tIns="91435" rIns="91435" bIns="91435" anchor="ctr" anchorCtr="0">
            <a:noAutofit/>
          </a:bodyPr>
          <a:lstStyle/>
          <a:p>
            <a:pPr defTabSz="914489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3899768"/>
            <a:ext cx="8785450" cy="2703024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618033" y="3828197"/>
            <a:ext cx="5459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618033" y="5300599"/>
            <a:ext cx="5459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002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35" tIns="91435" rIns="91435" bIns="91435" anchor="ctr" anchorCtr="0">
            <a:noAutofit/>
          </a:bodyPr>
          <a:lstStyle/>
          <a:p>
            <a:pPr defTabSz="914489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Google Shape;44;p4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45" name="Google Shape;45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Google Shape;47;p4"/>
          <p:cNvGrpSpPr/>
          <p:nvPr/>
        </p:nvGrpSpPr>
        <p:grpSpPr>
          <a:xfrm rot="10800000" flipH="1">
            <a:off x="2" y="1454351"/>
            <a:ext cx="11796670" cy="3949300"/>
            <a:chOff x="-8178042" y="-4493254"/>
            <a:chExt cx="19483598" cy="6522736"/>
          </a:xfrm>
        </p:grpSpPr>
        <p:sp>
          <p:nvSpPr>
            <p:cNvPr id="48" name="Google Shape;48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1106367" y="1602666"/>
            <a:ext cx="6787600" cy="3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419141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89" lvl="1" indent="-419141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734" lvl="2" indent="-419141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978" lvl="3" indent="-419141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222" lvl="4" indent="-419141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467" lvl="5" indent="-419141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711" lvl="6" indent="-419141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956" lvl="7" indent="-419141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5201" lvl="8" indent="-419141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4"/>
          <p:cNvSpPr txBox="1"/>
          <p:nvPr/>
        </p:nvSpPr>
        <p:spPr>
          <a:xfrm>
            <a:off x="382134" y="1352767"/>
            <a:ext cx="9020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5" tIns="91435" rIns="91435" bIns="91435" anchor="t" anchorCtr="0">
            <a:noAutofit/>
          </a:bodyPr>
          <a:lstStyle/>
          <a:p>
            <a:pPr algn="ctr" defTabSz="914489">
              <a:buClr>
                <a:srgbClr val="000000"/>
              </a:buClr>
              <a:buFont typeface="Arial"/>
              <a:buNone/>
            </a:pPr>
            <a:r>
              <a:rPr lang="en" sz="7200" b="1" kern="0">
                <a:solidFill>
                  <a:srgbClr val="FF9800"/>
                </a:solidFill>
                <a:ea typeface="Microsoft YaHei" panose="020B0503020204020204" pitchFamily="34" charset="-122"/>
                <a:cs typeface="Arial"/>
                <a:sym typeface="Arial"/>
              </a:rPr>
              <a:t>“</a:t>
            </a:r>
            <a:endParaRPr sz="7200" b="1" kern="0">
              <a:solidFill>
                <a:srgbClr val="FF9800"/>
              </a:solidFill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53" name="Google Shape;53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54" name="Google Shape;54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55" name="Google Shape;55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57" name="Google Shape;57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58" name="Google Shape;58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453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699" y="523434"/>
            <a:ext cx="7323201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699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44" lvl="0" indent="-381037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89" lvl="1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734" lvl="2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978" lvl="3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222" lvl="4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467" lvl="5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711" lvl="6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956" lvl="7" indent="-381037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5201" lvl="8" indent="-381037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15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1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55634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89" lvl="1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734" lvl="2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978" lvl="3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222" lvl="4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467" lvl="5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711" lvl="6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956" lvl="7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5201" lvl="8" indent="-355634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55634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89" lvl="1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734" lvl="2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978" lvl="3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222" lvl="4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467" lvl="5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711" lvl="6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956" lvl="7" indent="-355634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5201" lvl="8" indent="-355634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694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1160601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89" lvl="1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734" lvl="2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978" lvl="3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222" lvl="4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467" lvl="5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711" lvl="6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956" lvl="7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5201" lvl="8" indent="-342933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4311516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89" lvl="1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734" lvl="2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978" lvl="3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222" lvl="4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467" lvl="5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711" lvl="6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956" lvl="7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5201" lvl="8" indent="-342933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7387534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89" lvl="1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734" lvl="2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978" lvl="3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222" lvl="4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467" lvl="5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711" lvl="6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956" lvl="7" indent="-342933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5201" lvl="8" indent="-342933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819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55"/>
            <a:ext cx="9429907" cy="1769753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852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3288186" y="5963632"/>
            <a:ext cx="8915766" cy="894393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3577066" y="6182000"/>
            <a:ext cx="8005601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44" lvl="0" indent="-228623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11" y="-1"/>
            <a:ext cx="2937107" cy="894393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532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247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9262457" y="5963632"/>
            <a:ext cx="2937107" cy="894393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11" y="-1"/>
            <a:ext cx="2937107" cy="894393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89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89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ea typeface="Microsoft YaHei" panose="020B0503020204020204" pitchFamily="34" charset="-122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1946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DC768-337B-44CC-9F26-F3C5822360C6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671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9040-3A49-404E-90B1-C3D8D0D7FAB7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55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F6F34-9A99-442F-8895-A87EABC3BE62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419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52CAF-33B8-44D0-B231-6E68C0247635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98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AB304-291A-479D-BEB1-397248D26B33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34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C1F81-2795-4329-8D11-D3B8C6A3D66E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07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49BCA-A152-4D66-A71B-B526FC78C6D3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87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24258-B3B1-4193-9072-5F74C45EA9B7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99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B6D1-2588-4835-B734-4562C17F2314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1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7" name="Google Shape;37;p6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1431501" y="2066834"/>
            <a:ext cx="4528400" cy="3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68336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89" lvl="1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734" lvl="2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978" lvl="3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222" lvl="4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467" lvl="5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711" lvl="6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956" lvl="7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5201" lvl="8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232335" y="2066834"/>
            <a:ext cx="4528400" cy="3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68336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89" lvl="1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734" lvl="2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978" lvl="3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222" lvl="4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467" lvl="5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711" lvl="6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956" lvl="7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5201" lvl="8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390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14FDD-E328-4D53-99CC-D0E95434E2E4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03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11F05-2F07-4BFC-896E-8AF1C93C9E69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468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7633" y="-8800"/>
            <a:ext cx="9434733" cy="6880000"/>
          </a:xfrm>
          <a:custGeom>
            <a:avLst/>
            <a:gdLst/>
            <a:ahLst/>
            <a:cxnLst/>
            <a:rect l="l" t="t" r="r" b="b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09600" y="4484567"/>
            <a:ext cx="5134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116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7633" y="-8800"/>
            <a:ext cx="9434733" cy="6880000"/>
          </a:xfrm>
          <a:custGeom>
            <a:avLst/>
            <a:gdLst/>
            <a:ahLst/>
            <a:cxnLst/>
            <a:rect l="l" t="t" r="r" b="b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09600" y="3954033"/>
            <a:ext cx="4499600" cy="134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09600" y="5409236"/>
            <a:ext cx="4499600" cy="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Raleway"/>
              <a:buNone/>
              <a:defRPr sz="1467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SzPts val="1100"/>
              <a:buFont typeface="Raleway"/>
              <a:buNone/>
              <a:defRPr sz="1467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SzPts val="1100"/>
              <a:buFont typeface="Raleway"/>
              <a:buNone/>
              <a:defRPr sz="1467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SzPts val="1100"/>
              <a:buFont typeface="Raleway"/>
              <a:buNone/>
              <a:defRPr sz="1467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SzPts val="1100"/>
              <a:buFont typeface="Raleway"/>
              <a:buNone/>
              <a:defRPr sz="1467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SzPts val="1100"/>
              <a:buFont typeface="Raleway"/>
              <a:buNone/>
              <a:defRPr sz="1467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SzPts val="1100"/>
              <a:buFont typeface="Raleway"/>
              <a:buNone/>
              <a:defRPr sz="1467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SzPts val="1100"/>
              <a:buFont typeface="Raleway"/>
              <a:buNone/>
              <a:defRPr sz="1467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SzPts val="1100"/>
              <a:buFont typeface="Raleway"/>
              <a:buNone/>
              <a:defRPr sz="1467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066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 flipH="1">
            <a:off x="889747" y="-8800"/>
            <a:ext cx="11302267" cy="6871200"/>
          </a:xfrm>
          <a:custGeom>
            <a:avLst/>
            <a:gdLst/>
            <a:ahLst/>
            <a:cxnLst/>
            <a:rect l="l" t="t" r="r" b="b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19" name="Google Shape;19;p4"/>
          <p:cNvSpPr/>
          <p:nvPr/>
        </p:nvSpPr>
        <p:spPr>
          <a:xfrm>
            <a:off x="0" y="-8800"/>
            <a:ext cx="11302267" cy="6871200"/>
          </a:xfrm>
          <a:custGeom>
            <a:avLst/>
            <a:gdLst/>
            <a:ahLst/>
            <a:cxnLst/>
            <a:rect l="l" t="t" r="r" b="b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435733" y="1109967"/>
            <a:ext cx="5320800" cy="5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╺"/>
              <a:defRPr sz="3200"/>
            </a:lvl1pPr>
            <a:lvl2pPr marL="1219170" lvl="1" indent="-507987" algn="ctr" rtl="0">
              <a:spcBef>
                <a:spcPts val="1333"/>
              </a:spcBef>
              <a:spcAft>
                <a:spcPts val="0"/>
              </a:spcAft>
              <a:buSzPts val="2400"/>
              <a:buChar char="╶"/>
              <a:defRPr sz="3200"/>
            </a:lvl2pPr>
            <a:lvl3pPr marL="1828754" lvl="2" indent="-507987" algn="ctr" rtl="0">
              <a:spcBef>
                <a:spcPts val="1333"/>
              </a:spcBef>
              <a:spcAft>
                <a:spcPts val="0"/>
              </a:spcAft>
              <a:buSzPts val="2400"/>
              <a:buChar char="╶"/>
              <a:defRPr sz="3200"/>
            </a:lvl3pPr>
            <a:lvl4pPr marL="2438339" lvl="3" indent="-507987" algn="ctr" rtl="0">
              <a:spcBef>
                <a:spcPts val="1333"/>
              </a:spcBef>
              <a:spcAft>
                <a:spcPts val="0"/>
              </a:spcAft>
              <a:buSzPts val="2400"/>
              <a:buChar char="╶"/>
              <a:defRPr sz="3200"/>
            </a:lvl4pPr>
            <a:lvl5pPr marL="3047924" lvl="4" indent="-507987" algn="ctr" rtl="0">
              <a:spcBef>
                <a:spcPts val="1333"/>
              </a:spcBef>
              <a:spcAft>
                <a:spcPts val="0"/>
              </a:spcAft>
              <a:buSzPts val="2400"/>
              <a:buChar char="╶"/>
              <a:defRPr sz="3200"/>
            </a:lvl5pPr>
            <a:lvl6pPr marL="3657509" lvl="5" indent="-507987" algn="ctr" rtl="0">
              <a:spcBef>
                <a:spcPts val="1333"/>
              </a:spcBef>
              <a:spcAft>
                <a:spcPts val="0"/>
              </a:spcAft>
              <a:buSzPts val="2400"/>
              <a:buChar char="╶"/>
              <a:defRPr sz="3200"/>
            </a:lvl6pPr>
            <a:lvl7pPr marL="4267093" lvl="6" indent="-507987" algn="ctr" rtl="0">
              <a:spcBef>
                <a:spcPts val="1333"/>
              </a:spcBef>
              <a:spcAft>
                <a:spcPts val="0"/>
              </a:spcAft>
              <a:buSzPts val="2400"/>
              <a:buChar char="╶"/>
              <a:defRPr sz="3200"/>
            </a:lvl7pPr>
            <a:lvl8pPr marL="4876678" lvl="7" indent="-507987" algn="ctr" rtl="0">
              <a:spcBef>
                <a:spcPts val="1333"/>
              </a:spcBef>
              <a:spcAft>
                <a:spcPts val="0"/>
              </a:spcAft>
              <a:buSzPts val="2400"/>
              <a:buChar char="╶"/>
              <a:defRPr sz="3200"/>
            </a:lvl8pPr>
            <a:lvl9pPr marL="5486263" lvl="8" indent="-507987" algn="ctr">
              <a:spcBef>
                <a:spcPts val="1333"/>
              </a:spcBef>
              <a:spcAft>
                <a:spcPts val="1333"/>
              </a:spcAft>
              <a:buSzPts val="2400"/>
              <a:buChar char="╶"/>
              <a:defRPr sz="3200"/>
            </a:lvl9pPr>
          </a:lstStyle>
          <a:p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91200" y="-8800"/>
            <a:ext cx="2609600" cy="1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9600" kern="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 sz="9600" kern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00" y="6231533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808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0" y="-8800"/>
            <a:ext cx="11302267" cy="6871200"/>
          </a:xfrm>
          <a:custGeom>
            <a:avLst/>
            <a:gdLst/>
            <a:ahLst/>
            <a:cxnLst/>
            <a:rect l="l" t="t" r="r" b="b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09600" y="1313167"/>
            <a:ext cx="3178400" cy="83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09600" y="2286831"/>
            <a:ext cx="6349600" cy="3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╺"/>
              <a:defRPr/>
            </a:lvl1pPr>
            <a:lvl2pPr marL="1219170" lvl="1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2pPr>
            <a:lvl3pPr marL="1828754" lvl="2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3pPr>
            <a:lvl4pPr marL="2438339" lvl="3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4pPr>
            <a:lvl5pPr marL="3047924" lvl="4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5pPr>
            <a:lvl6pPr marL="3657509" lvl="5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6pPr>
            <a:lvl7pPr marL="4267093" lvl="6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7pPr>
            <a:lvl8pPr marL="4876678" lvl="7" indent="-423323">
              <a:spcBef>
                <a:spcPts val="1333"/>
              </a:spcBef>
              <a:spcAft>
                <a:spcPts val="0"/>
              </a:spcAft>
              <a:buSzPts val="1400"/>
              <a:buChar char="╶"/>
              <a:defRPr/>
            </a:lvl8pPr>
            <a:lvl9pPr marL="5486263" lvl="8" indent="-423323">
              <a:spcBef>
                <a:spcPts val="1333"/>
              </a:spcBef>
              <a:spcAft>
                <a:spcPts val="1333"/>
              </a:spcAft>
              <a:buSzPts val="1400"/>
              <a:buChar char="╶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2029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0" y="-8800"/>
            <a:ext cx="11302267" cy="6871200"/>
          </a:xfrm>
          <a:custGeom>
            <a:avLst/>
            <a:gdLst/>
            <a:ahLst/>
            <a:cxnLst/>
            <a:rect l="l" t="t" r="r" b="b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609600" y="1313167"/>
            <a:ext cx="3178400" cy="83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609600" y="2281600"/>
            <a:ext cx="3035200" cy="3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╺"/>
              <a:defRPr sz="1600"/>
            </a:lvl1pPr>
            <a:lvl2pPr marL="1219170" lvl="1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2pPr>
            <a:lvl3pPr marL="1828754" lvl="2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3pPr>
            <a:lvl4pPr marL="2438339" lvl="3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4pPr>
            <a:lvl5pPr marL="3047924" lvl="4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5pPr>
            <a:lvl6pPr marL="3657509" lvl="5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6pPr>
            <a:lvl7pPr marL="4267093" lvl="6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7pPr>
            <a:lvl8pPr marL="4876678" lvl="7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8pPr>
            <a:lvl9pPr marL="5486263" lvl="8" indent="-406390">
              <a:spcBef>
                <a:spcPts val="1333"/>
              </a:spcBef>
              <a:spcAft>
                <a:spcPts val="1333"/>
              </a:spcAft>
              <a:buSzPts val="1200"/>
              <a:buChar char="╶"/>
              <a:defRPr sz="16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3827397" y="2281600"/>
            <a:ext cx="3035200" cy="3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╺"/>
              <a:defRPr sz="1600"/>
            </a:lvl1pPr>
            <a:lvl2pPr marL="1219170" lvl="1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2pPr>
            <a:lvl3pPr marL="1828754" lvl="2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3pPr>
            <a:lvl4pPr marL="2438339" lvl="3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4pPr>
            <a:lvl5pPr marL="3047924" lvl="4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5pPr>
            <a:lvl6pPr marL="3657509" lvl="5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6pPr>
            <a:lvl7pPr marL="4267093" lvl="6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7pPr>
            <a:lvl8pPr marL="4876678" lvl="7" indent="-406390">
              <a:spcBef>
                <a:spcPts val="1333"/>
              </a:spcBef>
              <a:spcAft>
                <a:spcPts val="0"/>
              </a:spcAft>
              <a:buSzPts val="1200"/>
              <a:buChar char="╶"/>
              <a:defRPr sz="1600"/>
            </a:lvl8pPr>
            <a:lvl9pPr marL="5486263" lvl="8" indent="-406390">
              <a:spcBef>
                <a:spcPts val="1333"/>
              </a:spcBef>
              <a:spcAft>
                <a:spcPts val="1333"/>
              </a:spcAft>
              <a:buSzPts val="1200"/>
              <a:buChar char="╶"/>
              <a:defRPr sz="16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9277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0" y="-8800"/>
            <a:ext cx="11302267" cy="6871200"/>
          </a:xfrm>
          <a:custGeom>
            <a:avLst/>
            <a:gdLst/>
            <a:ahLst/>
            <a:cxnLst/>
            <a:rect l="l" t="t" r="r" b="b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609600" y="1313167"/>
            <a:ext cx="3178400" cy="83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609600" y="2281600"/>
            <a:ext cx="2009600" cy="3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SzPts val="1000"/>
              <a:buChar char="╺"/>
              <a:defRPr sz="1333"/>
            </a:lvl1pPr>
            <a:lvl2pPr marL="1219170" lvl="1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2pPr>
            <a:lvl3pPr marL="1828754" lvl="2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3pPr>
            <a:lvl4pPr marL="2438339" lvl="3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4pPr>
            <a:lvl5pPr marL="3047924" lvl="4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5pPr>
            <a:lvl6pPr marL="3657509" lvl="5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6pPr>
            <a:lvl7pPr marL="4267093" lvl="6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7pPr>
            <a:lvl8pPr marL="4876678" lvl="7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8pPr>
            <a:lvl9pPr marL="5486263" lvl="8" indent="-389457" rtl="0">
              <a:spcBef>
                <a:spcPts val="1333"/>
              </a:spcBef>
              <a:spcAft>
                <a:spcPts val="1333"/>
              </a:spcAft>
              <a:buSzPts val="1000"/>
              <a:buChar char="╶"/>
              <a:defRPr sz="1333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2722332" y="2281600"/>
            <a:ext cx="2009600" cy="3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SzPts val="1000"/>
              <a:buChar char="╺"/>
              <a:defRPr sz="1333"/>
            </a:lvl1pPr>
            <a:lvl2pPr marL="1219170" lvl="1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2pPr>
            <a:lvl3pPr marL="1828754" lvl="2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3pPr>
            <a:lvl4pPr marL="2438339" lvl="3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4pPr>
            <a:lvl5pPr marL="3047924" lvl="4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5pPr>
            <a:lvl6pPr marL="3657509" lvl="5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6pPr>
            <a:lvl7pPr marL="4267093" lvl="6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7pPr>
            <a:lvl8pPr marL="4876678" lvl="7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8pPr>
            <a:lvl9pPr marL="5486263" lvl="8" indent="-389457" rtl="0">
              <a:spcBef>
                <a:spcPts val="1333"/>
              </a:spcBef>
              <a:spcAft>
                <a:spcPts val="1333"/>
              </a:spcAft>
              <a:buSzPts val="1000"/>
              <a:buChar char="╶"/>
              <a:defRPr sz="13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3"/>
          </p:nvPr>
        </p:nvSpPr>
        <p:spPr>
          <a:xfrm>
            <a:off x="4835063" y="2281600"/>
            <a:ext cx="2009600" cy="3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SzPts val="1000"/>
              <a:buChar char="╺"/>
              <a:defRPr sz="1333"/>
            </a:lvl1pPr>
            <a:lvl2pPr marL="1219170" lvl="1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2pPr>
            <a:lvl3pPr marL="1828754" lvl="2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3pPr>
            <a:lvl4pPr marL="2438339" lvl="3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4pPr>
            <a:lvl5pPr marL="3047924" lvl="4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5pPr>
            <a:lvl6pPr marL="3657509" lvl="5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6pPr>
            <a:lvl7pPr marL="4267093" lvl="6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7pPr>
            <a:lvl8pPr marL="4876678" lvl="7" indent="-389457" rtl="0">
              <a:spcBef>
                <a:spcPts val="1333"/>
              </a:spcBef>
              <a:spcAft>
                <a:spcPts val="0"/>
              </a:spcAft>
              <a:buSzPts val="1000"/>
              <a:buChar char="╶"/>
              <a:defRPr sz="1333"/>
            </a:lvl8pPr>
            <a:lvl9pPr marL="5486263" lvl="8" indent="-389457" rtl="0">
              <a:spcBef>
                <a:spcPts val="1333"/>
              </a:spcBef>
              <a:spcAft>
                <a:spcPts val="1333"/>
              </a:spcAft>
              <a:buSzPts val="1000"/>
              <a:buChar char="╶"/>
              <a:defRPr sz="13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234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0" y="-8800"/>
            <a:ext cx="11302267" cy="6871200"/>
          </a:xfrm>
          <a:custGeom>
            <a:avLst/>
            <a:gdLst/>
            <a:ahLst/>
            <a:cxnLst/>
            <a:rect l="l" t="t" r="r" b="b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09600" y="1313167"/>
            <a:ext cx="3178400" cy="839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873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0" y="-8800"/>
            <a:ext cx="11302267" cy="6871200"/>
          </a:xfrm>
          <a:custGeom>
            <a:avLst/>
            <a:gdLst/>
            <a:ahLst/>
            <a:cxnLst/>
            <a:rect l="l" t="t" r="r" b="b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609600" y="5671867"/>
            <a:ext cx="8150000" cy="692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609585" lvl="0" indent="-304792">
              <a:spcBef>
                <a:spcPts val="480"/>
              </a:spcBef>
              <a:spcAft>
                <a:spcPts val="1333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6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2656467" y="50367"/>
            <a:ext cx="7488769" cy="6960587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2351667" y="-152834"/>
            <a:ext cx="7488769" cy="6960587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874400" y="2882400"/>
            <a:ext cx="4443201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44" lvl="0" indent="-381037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914489" lvl="1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371734" lvl="2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1828978" lvl="3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2286222" lvl="4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2743467" lvl="5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3200711" lvl="6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3657956" lvl="7" indent="-38103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4115201" lvl="8" indent="-38103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ngers"/>
                <a:ea typeface="Bangers"/>
                <a:cs typeface="Bangers"/>
                <a:sym typeface="Bangers"/>
              </a:defRPr>
            </a:lvl1pPr>
            <a:lvl2pPr lvl="1">
              <a:buNone/>
              <a:defRPr>
                <a:latin typeface="Bangers"/>
                <a:ea typeface="Bangers"/>
                <a:cs typeface="Bangers"/>
                <a:sym typeface="Bangers"/>
              </a:defRPr>
            </a:lvl2pPr>
            <a:lvl3pPr lvl="2">
              <a:buNone/>
              <a:defRPr>
                <a:latin typeface="Bangers"/>
                <a:ea typeface="Bangers"/>
                <a:cs typeface="Bangers"/>
                <a:sym typeface="Bangers"/>
              </a:defRPr>
            </a:lvl3pPr>
            <a:lvl4pPr lvl="3">
              <a:buNone/>
              <a:defRPr>
                <a:latin typeface="Bangers"/>
                <a:ea typeface="Bangers"/>
                <a:cs typeface="Bangers"/>
                <a:sym typeface="Bangers"/>
              </a:defRPr>
            </a:lvl4pPr>
            <a:lvl5pPr lvl="4">
              <a:buNone/>
              <a:defRPr>
                <a:latin typeface="Bangers"/>
                <a:ea typeface="Bangers"/>
                <a:cs typeface="Bangers"/>
                <a:sym typeface="Bangers"/>
              </a:defRPr>
            </a:lvl5pPr>
            <a:lvl6pPr lvl="5">
              <a:buNone/>
              <a:defRPr>
                <a:latin typeface="Bangers"/>
                <a:ea typeface="Bangers"/>
                <a:cs typeface="Bangers"/>
                <a:sym typeface="Bangers"/>
              </a:defRPr>
            </a:lvl6pPr>
            <a:lvl7pPr lvl="6">
              <a:buNone/>
              <a:defRPr>
                <a:latin typeface="Bangers"/>
                <a:ea typeface="Bangers"/>
                <a:cs typeface="Bangers"/>
                <a:sym typeface="Bangers"/>
              </a:defRPr>
            </a:lvl7pPr>
            <a:lvl8pPr lvl="7">
              <a:buNone/>
              <a:defRPr>
                <a:latin typeface="Bangers"/>
                <a:ea typeface="Bangers"/>
                <a:cs typeface="Bangers"/>
                <a:sym typeface="Bangers"/>
              </a:defRPr>
            </a:lvl8pPr>
            <a:lvl9pPr lvl="8">
              <a:buNone/>
              <a:defRPr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8306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-17633" y="-8800"/>
            <a:ext cx="9434733" cy="6880000"/>
          </a:xfrm>
          <a:custGeom>
            <a:avLst/>
            <a:gdLst/>
            <a:ahLst/>
            <a:cxnLst/>
            <a:rect l="l" t="t" r="r" b="b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219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rossed">
  <p:cSld name="Blank cross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 flipH="1">
            <a:off x="889747" y="-8800"/>
            <a:ext cx="11302267" cy="6871200"/>
          </a:xfrm>
          <a:custGeom>
            <a:avLst/>
            <a:gdLst/>
            <a:ahLst/>
            <a:cxnLst/>
            <a:rect l="l" t="t" r="r" b="b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54" name="Google Shape;54;p11"/>
          <p:cNvSpPr/>
          <p:nvPr/>
        </p:nvSpPr>
        <p:spPr>
          <a:xfrm>
            <a:off x="0" y="-8800"/>
            <a:ext cx="11302267" cy="6871200"/>
          </a:xfrm>
          <a:custGeom>
            <a:avLst/>
            <a:gdLst/>
            <a:ahLst/>
            <a:cxnLst/>
            <a:rect l="l" t="t" r="r" b="b"/>
            <a:pathLst>
              <a:path w="339068" h="206136" extrusionOk="0">
                <a:moveTo>
                  <a:pt x="139274" y="0"/>
                </a:moveTo>
                <a:lnTo>
                  <a:pt x="0" y="264"/>
                </a:lnTo>
                <a:lnTo>
                  <a:pt x="0" y="206045"/>
                </a:lnTo>
                <a:lnTo>
                  <a:pt x="339068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9544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tally blank">
  <p:cSld name="Totally 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  <p:sp>
        <p:nvSpPr>
          <p:cNvPr id="58" name="Google Shape;58;p12"/>
          <p:cNvSpPr/>
          <p:nvPr/>
        </p:nvSpPr>
        <p:spPr>
          <a:xfrm>
            <a:off x="100" y="100"/>
            <a:ext cx="12192000" cy="6858000"/>
          </a:xfrm>
          <a:prstGeom prst="rect">
            <a:avLst/>
          </a:prstGeom>
          <a:solidFill>
            <a:srgbClr val="212539">
              <a:alpha val="64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226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753700" y="1228300"/>
            <a:ext cx="8548867" cy="5214133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347300" y="821900"/>
            <a:ext cx="8548867" cy="5214133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429500" y="2758167"/>
            <a:ext cx="5695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349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 rot="169468" flipH="1">
            <a:off x="4811963" y="861595"/>
            <a:ext cx="6997300" cy="5079376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 rot="169468" flipH="1">
            <a:off x="4507163" y="556795"/>
            <a:ext cx="6997300" cy="5079376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5468167" y="3583535"/>
            <a:ext cx="502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700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2656468" y="50367"/>
            <a:ext cx="7488769" cy="6960587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2351667" y="-152834"/>
            <a:ext cx="7488769" cy="6960587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874400" y="2882400"/>
            <a:ext cx="4443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32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ngers"/>
                <a:ea typeface="Bangers"/>
                <a:cs typeface="Bangers"/>
                <a:sym typeface="Bangers"/>
              </a:defRPr>
            </a:lvl1pPr>
            <a:lvl2pPr lvl="1">
              <a:buNone/>
              <a:defRPr>
                <a:latin typeface="Bangers"/>
                <a:ea typeface="Bangers"/>
                <a:cs typeface="Bangers"/>
                <a:sym typeface="Bangers"/>
              </a:defRPr>
            </a:lvl2pPr>
            <a:lvl3pPr lvl="2">
              <a:buNone/>
              <a:defRPr>
                <a:latin typeface="Bangers"/>
                <a:ea typeface="Bangers"/>
                <a:cs typeface="Bangers"/>
                <a:sym typeface="Bangers"/>
              </a:defRPr>
            </a:lvl3pPr>
            <a:lvl4pPr lvl="3">
              <a:buNone/>
              <a:defRPr>
                <a:latin typeface="Bangers"/>
                <a:ea typeface="Bangers"/>
                <a:cs typeface="Bangers"/>
                <a:sym typeface="Bangers"/>
              </a:defRPr>
            </a:lvl4pPr>
            <a:lvl5pPr lvl="4">
              <a:buNone/>
              <a:defRPr>
                <a:latin typeface="Bangers"/>
                <a:ea typeface="Bangers"/>
                <a:cs typeface="Bangers"/>
                <a:sym typeface="Bangers"/>
              </a:defRPr>
            </a:lvl5pPr>
            <a:lvl6pPr lvl="5">
              <a:buNone/>
              <a:defRPr>
                <a:latin typeface="Bangers"/>
                <a:ea typeface="Bangers"/>
                <a:cs typeface="Bangers"/>
                <a:sym typeface="Bangers"/>
              </a:defRPr>
            </a:lvl6pPr>
            <a:lvl7pPr lvl="6">
              <a:buNone/>
              <a:defRPr>
                <a:latin typeface="Bangers"/>
                <a:ea typeface="Bangers"/>
                <a:cs typeface="Bangers"/>
                <a:sym typeface="Bangers"/>
              </a:defRPr>
            </a:lvl7pPr>
            <a:lvl8pPr lvl="7">
              <a:buNone/>
              <a:defRPr>
                <a:latin typeface="Bangers"/>
                <a:ea typeface="Bangers"/>
                <a:cs typeface="Bangers"/>
                <a:sym typeface="Bangers"/>
              </a:defRPr>
            </a:lvl8pPr>
            <a:lvl9pPr lvl="8">
              <a:buNone/>
              <a:defRPr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1368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0" name="Google Shape;30;p5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 rot="161729">
            <a:off x="1301681" y="1169209"/>
            <a:ext cx="9373171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402733" y="2061256"/>
            <a:ext cx="10281200" cy="4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ts val="3000"/>
              <a:buChar char="×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849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7" name="Google Shape;37;p6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 rot="161729">
            <a:off x="1301681" y="1169209"/>
            <a:ext cx="9373171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1431500" y="2066833"/>
            <a:ext cx="4528400" cy="3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×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232335" y="2066833"/>
            <a:ext cx="4528400" cy="3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×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933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5221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5" name="Google Shape;45;p7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 rot="161729">
            <a:off x="1301681" y="1169209"/>
            <a:ext cx="9373171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203933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421324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7638713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332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54" name="Google Shape;54;p8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 rot="161729">
            <a:off x="1301681" y="1169209"/>
            <a:ext cx="9373171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309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0" name="Google Shape;30;p5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402733" y="2061256"/>
            <a:ext cx="10281200" cy="440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419141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489" lvl="1" indent="-38103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734" lvl="2" indent="-38103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978" lvl="3" indent="-342933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222" lvl="4" indent="-342933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467" lvl="5" indent="-342933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711" lvl="6" indent="-342933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956" lvl="7" indent="-342933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5201" lvl="8" indent="-342933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2983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60" name="Google Shape;60;p9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 rot="-120953">
            <a:off x="609622" y="5366976"/>
            <a:ext cx="10973191" cy="69282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29599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33230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2" y="0"/>
            <a:ext cx="54609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277500" y="4382967"/>
            <a:ext cx="7000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7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0278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6090568" y="0"/>
            <a:ext cx="6101433" cy="68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200"/>
            <a:ext cx="706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914400" y="3838333"/>
            <a:ext cx="5219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914400" y="5513939"/>
            <a:ext cx="5219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49384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311133" y="1114833"/>
            <a:ext cx="5569600" cy="46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3200" i="1">
                <a:solidFill>
                  <a:srgbClr val="FFFFFF"/>
                </a:solidFill>
              </a:defRPr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3200" i="1">
                <a:solidFill>
                  <a:srgbClr val="FFFFFF"/>
                </a:solidFill>
              </a:defRPr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3200" i="1">
                <a:solidFill>
                  <a:srgbClr val="FFFFFF"/>
                </a:solidFill>
              </a:defRPr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3200" i="1">
                <a:solidFill>
                  <a:srgbClr val="FFFFFF"/>
                </a:solidFill>
              </a:defRPr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3200" i="1">
                <a:solidFill>
                  <a:srgbClr val="FFFFFF"/>
                </a:solidFill>
              </a:defRPr>
            </a:lvl8pPr>
            <a:lvl9pPr marL="5486263" lvl="8" indent="-50798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32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5730200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463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2992533"/>
            <a:ext cx="7348400" cy="3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×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718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609600" y="2949100"/>
            <a:ext cx="35668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×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4391208" y="2949100"/>
            <a:ext cx="3566800" cy="3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>
              <a:spcBef>
                <a:spcPts val="800"/>
              </a:spcBef>
              <a:spcAft>
                <a:spcPts val="0"/>
              </a:spcAft>
              <a:buSzPts val="1600"/>
              <a:buChar char="×"/>
              <a:defRPr sz="2133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×"/>
              <a:defRPr sz="2133"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3841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653033" y="3083300"/>
            <a:ext cx="24420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×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3220181" y="3083300"/>
            <a:ext cx="24420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×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5787329" y="3083300"/>
            <a:ext cx="2442000" cy="348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×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577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5761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23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7" name="Google Shape;37;p6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1431501" y="2066834"/>
            <a:ext cx="4528400" cy="3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68336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89" lvl="1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734" lvl="2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978" lvl="3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222" lvl="4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467" lvl="5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711" lvl="6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956" lvl="7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5201" lvl="8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232335" y="2066834"/>
            <a:ext cx="4528400" cy="3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68336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89" lvl="1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734" lvl="2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978" lvl="3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222" lvl="4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467" lvl="5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711" lvl="6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956" lvl="7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5201" lvl="8" indent="-368336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2155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 circ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5730200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947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 rectang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5730200" y="59306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6888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888073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4046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rgbClr val="4050E5"/>
            </a:gs>
            <a:gs pos="100000">
              <a:srgbClr val="C833FF"/>
            </a:gs>
          </a:gsLst>
          <a:lin ang="5400700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4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251400" y="2415933"/>
            <a:ext cx="5689200" cy="15464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251400" y="3786739"/>
            <a:ext cx="5689200" cy="10464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6337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4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60567" y="2374400"/>
            <a:ext cx="5870800" cy="25924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609585" lvl="0" indent="-491054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1pPr>
            <a:lvl2pPr marL="1219170" lvl="1" indent="-491054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2pPr>
            <a:lvl3pPr marL="1828754" lvl="2" indent="-491054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3pPr>
            <a:lvl4pPr marL="2438339" lvl="3" indent="-491054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4pPr>
            <a:lvl5pPr marL="3047924" lvl="4" indent="-491054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5pPr>
            <a:lvl6pPr marL="3657509" lvl="5" indent="-491054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6pPr>
            <a:lvl7pPr marL="4267093" lvl="6" indent="-491054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7pPr>
            <a:lvl8pPr marL="4876678" lvl="7" indent="-491054" algn="ctr" rtl="0">
              <a:spcBef>
                <a:spcPts val="1333"/>
              </a:spcBef>
              <a:spcAft>
                <a:spcPts val="0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8pPr>
            <a:lvl9pPr marL="5486263" lvl="8" indent="-491054" algn="ctr">
              <a:spcBef>
                <a:spcPts val="1333"/>
              </a:spcBef>
              <a:spcAft>
                <a:spcPts val="1333"/>
              </a:spcAft>
              <a:buClr>
                <a:srgbClr val="FFFFFF"/>
              </a:buClr>
              <a:buSzPts val="2200"/>
              <a:buChar char="◦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4791200" y="1549825"/>
            <a:ext cx="2609600" cy="871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96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8078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32000" y="1215600"/>
            <a:ext cx="2694400" cy="4436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5125767" y="1073767"/>
            <a:ext cx="6456800" cy="4730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◦"/>
              <a:defRPr/>
            </a:lvl1pPr>
            <a:lvl2pPr marL="1219170" lvl="1" indent="-491054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2pPr>
            <a:lvl3pPr marL="1828754" lvl="2" indent="-491054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3pPr>
            <a:lvl4pPr marL="2438339" lvl="3" indent="-491054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4pPr>
            <a:lvl5pPr marL="3047924" lvl="4" indent="-491054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5pPr>
            <a:lvl6pPr marL="3657509" lvl="5" indent="-491054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6pPr>
            <a:lvl7pPr marL="4267093" lvl="6" indent="-491054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7pPr>
            <a:lvl8pPr marL="4876678" lvl="7" indent="-491054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8pPr>
            <a:lvl9pPr marL="5486263" lvl="8" indent="-491054">
              <a:spcBef>
                <a:spcPts val="1333"/>
              </a:spcBef>
              <a:spcAft>
                <a:spcPts val="1333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0508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bg>
      <p:bgPr>
        <a:gradFill>
          <a:gsLst>
            <a:gs pos="0">
              <a:srgbClr val="8790B9"/>
            </a:gs>
            <a:gs pos="100000">
              <a:srgbClr val="D4ECFF"/>
            </a:gs>
          </a:gsLst>
          <a:lin ang="5400700" scaled="0"/>
        </a:gra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32000" y="1053533"/>
            <a:ext cx="4659600" cy="1104000"/>
          </a:xfrm>
          <a:prstGeom prst="rect">
            <a:avLst/>
          </a:prstGeom>
        </p:spPr>
        <p:txBody>
          <a:bodyPr spcFirstLastPara="1" wrap="square" lIns="0" tIns="0" rIns="0" bIns="0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932000" y="2360300"/>
            <a:ext cx="4659600" cy="34444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609585" lvl="0" indent="-491054" rtl="0">
              <a:spcBef>
                <a:spcPts val="800"/>
              </a:spcBef>
              <a:spcAft>
                <a:spcPts val="0"/>
              </a:spcAft>
              <a:buSzPts val="2200"/>
              <a:buChar char="◦"/>
              <a:defRPr/>
            </a:lvl1pPr>
            <a:lvl2pPr marL="1219170" lvl="1" indent="-491054" rtl="0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2pPr>
            <a:lvl3pPr marL="1828754" lvl="2" indent="-491054" rtl="0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3pPr>
            <a:lvl4pPr marL="2438339" lvl="3" indent="-491054" rtl="0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4pPr>
            <a:lvl5pPr marL="3047924" lvl="4" indent="-491054" rtl="0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5pPr>
            <a:lvl6pPr marL="3657509" lvl="5" indent="-491054" rtl="0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6pPr>
            <a:lvl7pPr marL="4267093" lvl="6" indent="-491054" rtl="0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7pPr>
            <a:lvl8pPr marL="4876678" lvl="7" indent="-491054" rtl="0">
              <a:spcBef>
                <a:spcPts val="1333"/>
              </a:spcBef>
              <a:spcAft>
                <a:spcPts val="0"/>
              </a:spcAft>
              <a:buSzPts val="2200"/>
              <a:buChar char="◦"/>
              <a:defRPr/>
            </a:lvl8pPr>
            <a:lvl9pPr marL="5486263" lvl="8" indent="-491054" rtl="0">
              <a:spcBef>
                <a:spcPts val="1333"/>
              </a:spcBef>
              <a:spcAft>
                <a:spcPts val="1333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576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7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32000" y="1215600"/>
            <a:ext cx="2694400" cy="4436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5125767" y="1073767"/>
            <a:ext cx="3000400" cy="4720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◦"/>
              <a:defRPr sz="2400"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>
              <a:spcBef>
                <a:spcPts val="1333"/>
              </a:spcBef>
              <a:spcAft>
                <a:spcPts val="1333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8582165" y="1073767"/>
            <a:ext cx="3000400" cy="4720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◦"/>
              <a:defRPr sz="2400"/>
            </a:lvl1pPr>
            <a:lvl2pPr marL="1219170" lvl="1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2pPr>
            <a:lvl3pPr marL="1828754" lvl="2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3pPr>
            <a:lvl4pPr marL="2438339" lvl="3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4pPr>
            <a:lvl5pPr marL="3047924" lvl="4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5pPr>
            <a:lvl6pPr marL="3657509" lvl="5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6pPr>
            <a:lvl7pPr marL="4267093" lvl="6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7pPr>
            <a:lvl8pPr marL="4876678" lvl="7" indent="-457189">
              <a:spcBef>
                <a:spcPts val="1333"/>
              </a:spcBef>
              <a:spcAft>
                <a:spcPts val="0"/>
              </a:spcAft>
              <a:buSzPts val="1800"/>
              <a:buChar char="◦"/>
              <a:defRPr sz="2400"/>
            </a:lvl8pPr>
            <a:lvl9pPr marL="5486263" lvl="8" indent="-457189">
              <a:spcBef>
                <a:spcPts val="1333"/>
              </a:spcBef>
              <a:spcAft>
                <a:spcPts val="1333"/>
              </a:spcAft>
              <a:buSzPts val="1800"/>
              <a:buChar char="◦"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8431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932000" y="1215600"/>
            <a:ext cx="2694400" cy="4436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5125767" y="1063633"/>
            <a:ext cx="1975600" cy="4720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◦"/>
              <a:defRPr sz="1867"/>
            </a:lvl1pPr>
            <a:lvl2pPr marL="1219170" lvl="1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2pPr>
            <a:lvl3pPr marL="1828754" lvl="2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3pPr>
            <a:lvl4pPr marL="2438339" lvl="3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4pPr>
            <a:lvl5pPr marL="3047924" lvl="4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5pPr>
            <a:lvl6pPr marL="3657509" lvl="5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6pPr>
            <a:lvl7pPr marL="4267093" lvl="6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7pPr>
            <a:lvl8pPr marL="4876678" lvl="7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8pPr>
            <a:lvl9pPr marL="5486263" lvl="8" indent="-423323" rtl="0">
              <a:spcBef>
                <a:spcPts val="1333"/>
              </a:spcBef>
              <a:spcAft>
                <a:spcPts val="1333"/>
              </a:spcAft>
              <a:buSzPts val="1400"/>
              <a:buChar char="◦"/>
              <a:defRPr sz="1867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2"/>
          </p:nvPr>
        </p:nvSpPr>
        <p:spPr>
          <a:xfrm>
            <a:off x="7366369" y="1063633"/>
            <a:ext cx="1975600" cy="4720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◦"/>
              <a:defRPr sz="1867"/>
            </a:lvl1pPr>
            <a:lvl2pPr marL="1219170" lvl="1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2pPr>
            <a:lvl3pPr marL="1828754" lvl="2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3pPr>
            <a:lvl4pPr marL="2438339" lvl="3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4pPr>
            <a:lvl5pPr marL="3047924" lvl="4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5pPr>
            <a:lvl6pPr marL="3657509" lvl="5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6pPr>
            <a:lvl7pPr marL="4267093" lvl="6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7pPr>
            <a:lvl8pPr marL="4876678" lvl="7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8pPr>
            <a:lvl9pPr marL="5486263" lvl="8" indent="-423323" rtl="0">
              <a:spcBef>
                <a:spcPts val="1333"/>
              </a:spcBef>
              <a:spcAft>
                <a:spcPts val="1333"/>
              </a:spcAft>
              <a:buSzPts val="1400"/>
              <a:buChar char="◦"/>
              <a:defRPr sz="1867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3"/>
          </p:nvPr>
        </p:nvSpPr>
        <p:spPr>
          <a:xfrm>
            <a:off x="9606972" y="1063633"/>
            <a:ext cx="1975600" cy="4720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◦"/>
              <a:defRPr sz="1867"/>
            </a:lvl1pPr>
            <a:lvl2pPr marL="1219170" lvl="1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2pPr>
            <a:lvl3pPr marL="1828754" lvl="2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3pPr>
            <a:lvl4pPr marL="2438339" lvl="3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4pPr>
            <a:lvl5pPr marL="3047924" lvl="4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5pPr>
            <a:lvl6pPr marL="3657509" lvl="5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6pPr>
            <a:lvl7pPr marL="4267093" lvl="6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7pPr>
            <a:lvl8pPr marL="4876678" lvl="7" indent="-423323" rtl="0">
              <a:spcBef>
                <a:spcPts val="1333"/>
              </a:spcBef>
              <a:spcAft>
                <a:spcPts val="0"/>
              </a:spcAft>
              <a:buSzPts val="1400"/>
              <a:buChar char="◦"/>
              <a:defRPr sz="1867"/>
            </a:lvl8pPr>
            <a:lvl9pPr marL="5486263" lvl="8" indent="-423323" rtl="0">
              <a:spcBef>
                <a:spcPts val="1333"/>
              </a:spcBef>
              <a:spcAft>
                <a:spcPts val="1333"/>
              </a:spcAft>
              <a:buSzPts val="1400"/>
              <a:buChar char="◦"/>
              <a:defRPr sz="1867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3433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932000" y="1215600"/>
            <a:ext cx="2694400" cy="4436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012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5" name="Google Shape;45;p7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1203934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89" lvl="1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734" lvl="2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978" lvl="3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222" lvl="4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467" lvl="5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711" lvl="6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956" lvl="7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5201" lvl="8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421325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89" lvl="1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734" lvl="2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978" lvl="3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222" lvl="4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467" lvl="5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711" lvl="6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956" lvl="7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5201" lvl="8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7638714" y="2074900"/>
            <a:ext cx="3060400" cy="3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44" lvl="0" indent="-342933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89" lvl="1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734" lvl="2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978" lvl="3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222" lvl="4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467" lvl="5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711" lvl="6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956" lvl="7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5201" lvl="8" indent="-342933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7390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gradFill>
          <a:gsLst>
            <a:gs pos="0">
              <a:srgbClr val="8790B9"/>
            </a:gs>
            <a:gs pos="100000">
              <a:srgbClr val="D4ECFF"/>
            </a:gs>
          </a:gsLst>
          <a:lin ang="5400700" scaled="0"/>
        </a:gra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609600" y="712769"/>
            <a:ext cx="10972800" cy="5248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609585" lvl="0" indent="-304792" algn="ctr">
              <a:spcBef>
                <a:spcPts val="480"/>
              </a:spcBef>
              <a:spcAft>
                <a:spcPts val="1333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0566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rgbClr val="000000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  <p:pic>
        <p:nvPicPr>
          <p:cNvPr id="57" name="Google Shape;5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89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02733" y="2061256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914489">
              <a:buClr>
                <a:srgbClr val="000000"/>
              </a:buClr>
            </a:pPr>
            <a:fld id="{00000000-1234-1234-1234-123412341234}" type="slidenum">
              <a:rPr lang="es-ES" kern="0" smtClean="0"/>
              <a:pPr defTabSz="914489">
                <a:buClr>
                  <a:srgbClr val="000000"/>
                </a:buClr>
              </a:pPr>
              <a:t>‹Nº›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3949665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8" r:id="rId3"/>
    <p:sldLayoutId id="2147483669" r:id="rId4"/>
    <p:sldLayoutId id="21474839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1798633"/>
            <a:ext cx="7348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2992533"/>
            <a:ext cx="7348400" cy="3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2064007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32000" y="1215600"/>
            <a:ext cx="2694400" cy="44368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25767" y="1073767"/>
            <a:ext cx="6456800" cy="4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683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6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6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6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6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6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6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6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6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6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7730598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02733" y="2061256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914489">
              <a:buClr>
                <a:srgbClr val="000000"/>
              </a:buClr>
            </a:pPr>
            <a:fld id="{00000000-1234-1234-1234-123412341234}" type="slidenum">
              <a:rPr lang="es-ES" kern="0" smtClean="0"/>
              <a:pPr defTabSz="914489">
                <a:buClr>
                  <a:srgbClr val="000000"/>
                </a:buClr>
              </a:pPr>
              <a:t>‹Nº›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42448719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5699" y="1769800"/>
            <a:ext cx="8176800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defTabSz="914489">
              <a:buClr>
                <a:srgbClr val="000000"/>
              </a:buClr>
            </a:pPr>
            <a:fld id="{00000000-1234-1234-1234-123412341234}" type="slidenum">
              <a:rPr lang="es-ES" kern="0" smtClean="0"/>
              <a:pPr defTabSz="914489">
                <a:buClr>
                  <a:srgbClr val="000000"/>
                </a:buClr>
              </a:pPr>
              <a:t>‹Nº›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668927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 rot="161729">
            <a:off x="1301682" y="1169209"/>
            <a:ext cx="9373170" cy="101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02733" y="2061256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914489">
              <a:buClr>
                <a:srgbClr val="000000"/>
              </a:buClr>
            </a:pPr>
            <a:fld id="{00000000-1234-1234-1234-123412341234}" type="slidenum">
              <a:rPr lang="es-ES" kern="0" smtClean="0"/>
              <a:pPr defTabSz="914489">
                <a:buClr>
                  <a:srgbClr val="000000"/>
                </a:buClr>
              </a:pPr>
              <a:t>‹Nº›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31379003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3" r:id="rId4"/>
    <p:sldLayoutId id="2147483704" r:id="rId5"/>
    <p:sldLayoutId id="2147483705" r:id="rId6"/>
    <p:sldLayoutId id="2147483706" r:id="rId7"/>
    <p:sldLayoutId id="214748370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5699" y="1769800"/>
            <a:ext cx="8176800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defTabSz="914489">
              <a:buClr>
                <a:srgbClr val="000000"/>
              </a:buClr>
            </a:pPr>
            <a:fld id="{00000000-1234-1234-1234-123412341234}" type="slidenum">
              <a:rPr lang="es-ES" kern="0" smtClean="0"/>
              <a:pPr defTabSz="914489">
                <a:buClr>
                  <a:srgbClr val="000000"/>
                </a:buClr>
              </a:pPr>
              <a:t>‹Nº›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1146204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3" r:id="rId3"/>
    <p:sldLayoutId id="2147483714" r:id="rId4"/>
    <p:sldLayoutId id="2147483715" r:id="rId5"/>
    <p:sldLayoutId id="2147483716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5701" y="523434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5699" y="1769800"/>
            <a:ext cx="8176800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57334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defTabSz="914489">
              <a:buClr>
                <a:srgbClr val="000000"/>
              </a:buClr>
            </a:pPr>
            <a:fld id="{00000000-1234-1234-1234-123412341234}" type="slidenum">
              <a:rPr lang="es-ES" kern="0" smtClean="0"/>
              <a:pPr defTabSz="914489">
                <a:buClr>
                  <a:srgbClr val="000000"/>
                </a:buClr>
              </a:pPr>
              <a:t>‹Nº›</a:t>
            </a:fld>
            <a:endParaRPr lang="es-ES" kern="0"/>
          </a:p>
        </p:txBody>
      </p:sp>
    </p:spTree>
    <p:extLst>
      <p:ext uri="{BB962C8B-B14F-4D97-AF65-F5344CB8AC3E}">
        <p14:creationId xmlns:p14="http://schemas.microsoft.com/office/powerpoint/2010/main" val="207703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08C087-329F-46E3-BD5E-655F87B7A262}" type="slidenum">
              <a:rPr lang="es-ES" alt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8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A5A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1313167"/>
            <a:ext cx="3178400" cy="8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None/>
              <a:defRPr sz="18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2286831"/>
            <a:ext cx="6349600" cy="3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Char char="╺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1pPr>
            <a:lvl2pPr marL="914400" lvl="1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2pPr>
            <a:lvl3pPr marL="1371600" lvl="2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3pPr>
            <a:lvl4pPr marL="1828800" lvl="3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4pPr>
            <a:lvl5pPr marL="2286000" lvl="4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5pPr>
            <a:lvl6pPr marL="2743200" lvl="5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6pPr>
            <a:lvl7pPr marL="3200400" lvl="6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7pPr>
            <a:lvl8pPr marL="3657600" lvl="7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8pPr>
            <a:lvl9pPr marL="4114800" lvl="8" indent="-3175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Varela"/>
              <a:buChar char="╶"/>
              <a:defRPr>
                <a:solidFill>
                  <a:srgbClr val="FFFFFF"/>
                </a:solidFill>
                <a:latin typeface="Varela"/>
                <a:ea typeface="Varela"/>
                <a:cs typeface="Varela"/>
                <a:sym typeface="Vare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09600" y="6231533"/>
            <a:ext cx="7316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33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buNone/>
              <a:defRPr sz="1333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>
              <a:buNone/>
              <a:defRPr sz="1333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>
              <a:buNone/>
              <a:defRPr sz="1333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>
              <a:buNone/>
              <a:defRPr sz="1333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>
              <a:buNone/>
              <a:defRPr sz="1333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>
              <a:buNone/>
              <a:defRPr sz="1333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>
              <a:buNone/>
              <a:defRPr sz="1333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>
              <a:buNone/>
              <a:defRPr sz="1333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727051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 rot="161729">
            <a:off x="1301681" y="1169209"/>
            <a:ext cx="9373171" cy="101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02733" y="2061256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>
              <a:buNone/>
              <a:defRPr sz="16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37659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e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jpe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emf"/><Relationship Id="rId3" Type="http://schemas.openxmlformats.org/officeDocument/2006/relationships/image" Target="../media/image82.emf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emf"/><Relationship Id="rId2" Type="http://schemas.openxmlformats.org/officeDocument/2006/relationships/image" Target="../media/image81.emf"/><Relationship Id="rId16" Type="http://schemas.openxmlformats.org/officeDocument/2006/relationships/image" Target="../media/image95.emf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emf"/><Relationship Id="rId10" Type="http://schemas.openxmlformats.org/officeDocument/2006/relationships/image" Target="../media/image89.png"/><Relationship Id="rId19" Type="http://schemas.openxmlformats.org/officeDocument/2006/relationships/image" Target="../media/image98.emf"/><Relationship Id="rId4" Type="http://schemas.openxmlformats.org/officeDocument/2006/relationships/image" Target="../media/image83.emf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emf"/><Relationship Id="rId3" Type="http://schemas.openxmlformats.org/officeDocument/2006/relationships/image" Target="../media/image120.png"/><Relationship Id="rId7" Type="http://schemas.openxmlformats.org/officeDocument/2006/relationships/image" Target="../media/image12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121.emf"/><Relationship Id="rId9" Type="http://schemas.openxmlformats.org/officeDocument/2006/relationships/image" Target="../media/image12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2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8.png"/><Relationship Id="rId7" Type="http://schemas.openxmlformats.org/officeDocument/2006/relationships/image" Target="../media/image14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1.emf"/><Relationship Id="rId5" Type="http://schemas.openxmlformats.org/officeDocument/2006/relationships/image" Target="../media/image140.emf"/><Relationship Id="rId4" Type="http://schemas.openxmlformats.org/officeDocument/2006/relationships/image" Target="../media/image139.emf"/><Relationship Id="rId9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144.jpeg"/><Relationship Id="rId4" Type="http://schemas.openxmlformats.org/officeDocument/2006/relationships/image" Target="../media/image13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11" Type="http://schemas.openxmlformats.org/officeDocument/2006/relationships/image" Target="../media/image35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741772" y="5715352"/>
            <a:ext cx="2808782" cy="1097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89">
              <a:buClr>
                <a:srgbClr val="000000"/>
              </a:buClr>
            </a:pPr>
            <a:r>
              <a:rPr lang="es-ES" sz="2177" kern="0" dirty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rPr>
              <a:t>Jesus Calviño Varela</a:t>
            </a:r>
          </a:p>
          <a:p>
            <a:pPr algn="ctr" defTabSz="914489">
              <a:buClr>
                <a:srgbClr val="000000"/>
              </a:buClr>
            </a:pPr>
            <a:r>
              <a:rPr lang="es-ES" sz="2177" kern="0" dirty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rPr>
              <a:t>Nefrología</a:t>
            </a:r>
          </a:p>
          <a:p>
            <a:pPr algn="ctr" defTabSz="914489">
              <a:buClr>
                <a:srgbClr val="000000"/>
              </a:buClr>
            </a:pPr>
            <a:r>
              <a:rPr lang="es-ES" sz="2177" kern="0" dirty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rPr>
              <a:t>H. </a:t>
            </a:r>
            <a:r>
              <a:rPr lang="es-ES" sz="2177" kern="0" dirty="0" err="1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rPr>
              <a:t>Lucus</a:t>
            </a:r>
            <a:r>
              <a:rPr lang="es-ES" sz="2177" kern="0" dirty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rPr>
              <a:t> </a:t>
            </a:r>
            <a:r>
              <a:rPr lang="es-ES" sz="2177" kern="0" dirty="0" err="1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rPr>
              <a:t>Augusti</a:t>
            </a:r>
            <a:endParaRPr lang="es-ES" sz="2177" kern="0" dirty="0">
              <a:solidFill>
                <a:srgbClr val="000000"/>
              </a:solidFill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50" y="1666286"/>
            <a:ext cx="9956100" cy="346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7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6"/>
          <p:cNvGrpSpPr/>
          <p:nvPr/>
        </p:nvGrpSpPr>
        <p:grpSpPr>
          <a:xfrm>
            <a:off x="913290" y="809627"/>
            <a:ext cx="369544" cy="369544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8535" y="483599"/>
            <a:ext cx="6313834" cy="1021600"/>
          </a:xfrm>
        </p:spPr>
        <p:txBody>
          <a:bodyPr/>
          <a:lstStyle/>
          <a:p>
            <a:r>
              <a:rPr lang="es-ES" sz="2540" dirty="0"/>
              <a:t>PRINCIPALES FUNCIONES DEL RIÑON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907750" y="1789782"/>
            <a:ext cx="5152382" cy="489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24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2400" b="1" dirty="0">
                <a:latin typeface="Corbel" panose="020B0503020204020204" pitchFamily="34" charset="0"/>
                <a:ea typeface="Microsoft YaHei" panose="020B0503020204020204" pitchFamily="34" charset="-122"/>
              </a:rPr>
              <a:t>Excretora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2400" b="1" dirty="0">
                <a:latin typeface="Corbel" panose="020B0503020204020204" pitchFamily="34" charset="0"/>
                <a:ea typeface="Microsoft YaHei" panose="020B0503020204020204" pitchFamily="34" charset="-122"/>
              </a:rPr>
              <a:t>Endocrina</a:t>
            </a:r>
            <a:r>
              <a:rPr lang="es-ES" altLang="es-ES" sz="2400" dirty="0">
                <a:latin typeface="Corbel" panose="020B0503020204020204" pitchFamily="34" charset="0"/>
                <a:ea typeface="Microsoft YaHei" panose="020B0503020204020204" pitchFamily="34" charset="-122"/>
              </a:rPr>
              <a:t> 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1800" dirty="0">
                <a:latin typeface="Corbel" panose="020B0503020204020204" pitchFamily="34" charset="0"/>
                <a:ea typeface="Microsoft YaHei" panose="020B0503020204020204" pitchFamily="34" charset="-122"/>
              </a:rPr>
              <a:t>		Síntesis de Eritropoyetina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1800" dirty="0">
                <a:latin typeface="Corbel" panose="020B0503020204020204" pitchFamily="34" charset="0"/>
                <a:ea typeface="Microsoft YaHei" panose="020B0503020204020204" pitchFamily="34" charset="-122"/>
              </a:rPr>
              <a:t>		Activación de Vitamina D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1800" dirty="0">
                <a:latin typeface="Corbel" panose="020B0503020204020204" pitchFamily="34" charset="0"/>
                <a:ea typeface="Microsoft YaHei" panose="020B0503020204020204" pitchFamily="34" charset="-122"/>
              </a:rPr>
              <a:t>		(regulación Ca x P)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1800" dirty="0">
                <a:latin typeface="Corbel" panose="020B0503020204020204" pitchFamily="34" charset="0"/>
                <a:ea typeface="Microsoft YaHei" panose="020B0503020204020204" pitchFamily="34" charset="-122"/>
              </a:rPr>
              <a:t>		Producción de Renina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2400" b="1" dirty="0">
                <a:latin typeface="Corbel" panose="020B0503020204020204" pitchFamily="34" charset="0"/>
                <a:ea typeface="Microsoft YaHei" panose="020B0503020204020204" pitchFamily="34" charset="-122"/>
              </a:rPr>
              <a:t>Metabólica 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1800" dirty="0">
                <a:latin typeface="Corbel" panose="020B0503020204020204" pitchFamily="34" charset="0"/>
                <a:ea typeface="Microsoft YaHei" panose="020B0503020204020204" pitchFamily="34" charset="-122"/>
              </a:rPr>
              <a:t>		Metabolismo de Insulina y otras proteínas. 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03" y="1836025"/>
            <a:ext cx="1238530" cy="123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64" y="2627605"/>
            <a:ext cx="1515039" cy="107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5" name="AutoShape 5"/>
          <p:cNvCxnSpPr>
            <a:cxnSpLocks noChangeShapeType="1"/>
          </p:cNvCxnSpPr>
          <p:nvPr/>
        </p:nvCxnSpPr>
        <p:spPr bwMode="auto">
          <a:xfrm flipV="1">
            <a:off x="5440995" y="3298352"/>
            <a:ext cx="1551971" cy="559894"/>
          </a:xfrm>
          <a:prstGeom prst="straightConnector1">
            <a:avLst/>
          </a:prstGeom>
          <a:noFill/>
          <a:ln w="57150" cap="sq">
            <a:solidFill>
              <a:schemeClr val="accent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AutoShape 6"/>
          <p:cNvCxnSpPr>
            <a:cxnSpLocks noChangeShapeType="1"/>
          </p:cNvCxnSpPr>
          <p:nvPr/>
        </p:nvCxnSpPr>
        <p:spPr bwMode="auto">
          <a:xfrm flipV="1">
            <a:off x="5391194" y="4441551"/>
            <a:ext cx="1467505" cy="15936"/>
          </a:xfrm>
          <a:prstGeom prst="straightConnector1">
            <a:avLst/>
          </a:prstGeom>
          <a:noFill/>
          <a:ln w="57150" cap="sq">
            <a:solidFill>
              <a:schemeClr val="accent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7"/>
          <p:cNvCxnSpPr>
            <a:cxnSpLocks noChangeShapeType="1"/>
          </p:cNvCxnSpPr>
          <p:nvPr/>
        </p:nvCxnSpPr>
        <p:spPr bwMode="auto">
          <a:xfrm>
            <a:off x="5181006" y="5332858"/>
            <a:ext cx="1811960" cy="279434"/>
          </a:xfrm>
          <a:prstGeom prst="straightConnector1">
            <a:avLst/>
          </a:prstGeom>
          <a:noFill/>
          <a:ln w="57150" cap="sq">
            <a:solidFill>
              <a:schemeClr val="accent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59" y="4835308"/>
            <a:ext cx="1853474" cy="123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9" name="Group 9"/>
          <p:cNvGrpSpPr>
            <a:grpSpLocks/>
          </p:cNvGrpSpPr>
          <p:nvPr/>
        </p:nvGrpSpPr>
        <p:grpSpPr bwMode="auto">
          <a:xfrm rot="492867">
            <a:off x="6919142" y="3400123"/>
            <a:ext cx="2724766" cy="1538081"/>
            <a:chOff x="3787" y="1752"/>
            <a:chExt cx="1717" cy="969"/>
          </a:xfrm>
        </p:grpSpPr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 rot="4620000">
              <a:off x="4337" y="1428"/>
              <a:ext cx="619" cy="1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s-ES" alt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1" name="Freeform 11"/>
            <p:cNvSpPr>
              <a:spLocks noChangeArrowheads="1"/>
            </p:cNvSpPr>
            <p:nvPr/>
          </p:nvSpPr>
          <p:spPr bwMode="auto">
            <a:xfrm rot="4620000">
              <a:off x="4373" y="1429"/>
              <a:ext cx="556" cy="1592"/>
            </a:xfrm>
            <a:custGeom>
              <a:avLst/>
              <a:gdLst>
                <a:gd name="T0" fmla="*/ 2147483646 w 52"/>
                <a:gd name="T1" fmla="*/ 0 h 227"/>
                <a:gd name="T2" fmla="*/ 2147483646 w 52"/>
                <a:gd name="T3" fmla="*/ 2147483646 h 227"/>
                <a:gd name="T4" fmla="*/ 2147483646 w 52"/>
                <a:gd name="T5" fmla="*/ 2147483646 h 227"/>
                <a:gd name="T6" fmla="*/ 2147483646 w 52"/>
                <a:gd name="T7" fmla="*/ 2147483646 h 227"/>
                <a:gd name="T8" fmla="*/ 2147483646 w 52"/>
                <a:gd name="T9" fmla="*/ 2147483646 h 227"/>
                <a:gd name="T10" fmla="*/ 0 w 52"/>
                <a:gd name="T11" fmla="*/ 2147483646 h 227"/>
                <a:gd name="T12" fmla="*/ 2147483646 w 52"/>
                <a:gd name="T13" fmla="*/ 2147483646 h 227"/>
                <a:gd name="T14" fmla="*/ 2147483646 w 52"/>
                <a:gd name="T15" fmla="*/ 2147483646 h 227"/>
                <a:gd name="T16" fmla="*/ 2147483646 w 52"/>
                <a:gd name="T17" fmla="*/ 2147483646 h 227"/>
                <a:gd name="T18" fmla="*/ 2147483646 w 52"/>
                <a:gd name="T19" fmla="*/ 2147483646 h 227"/>
                <a:gd name="T20" fmla="*/ 2147483646 w 52"/>
                <a:gd name="T21" fmla="*/ 2147483646 h 227"/>
                <a:gd name="T22" fmla="*/ 2147483646 w 52"/>
                <a:gd name="T23" fmla="*/ 2147483646 h 227"/>
                <a:gd name="T24" fmla="*/ 2147483646 w 52"/>
                <a:gd name="T25" fmla="*/ 2147483646 h 227"/>
                <a:gd name="T26" fmla="*/ 2147483646 w 52"/>
                <a:gd name="T27" fmla="*/ 2147483646 h 227"/>
                <a:gd name="T28" fmla="*/ 2147483646 w 52"/>
                <a:gd name="T29" fmla="*/ 2147483646 h 227"/>
                <a:gd name="T30" fmla="*/ 2147483646 w 52"/>
                <a:gd name="T31" fmla="*/ 2147483646 h 227"/>
                <a:gd name="T32" fmla="*/ 2147483646 w 52"/>
                <a:gd name="T33" fmla="*/ 2147483646 h 227"/>
                <a:gd name="T34" fmla="*/ 2147483646 w 52"/>
                <a:gd name="T35" fmla="*/ 2147483646 h 227"/>
                <a:gd name="T36" fmla="*/ 2147483646 w 52"/>
                <a:gd name="T37" fmla="*/ 2147483646 h 227"/>
                <a:gd name="T38" fmla="*/ 2147483646 w 52"/>
                <a:gd name="T39" fmla="*/ 2147483646 h 227"/>
                <a:gd name="T40" fmla="*/ 2147483646 w 52"/>
                <a:gd name="T41" fmla="*/ 2147483646 h 227"/>
                <a:gd name="T42" fmla="*/ 2147483646 w 52"/>
                <a:gd name="T43" fmla="*/ 2147483646 h 227"/>
                <a:gd name="T44" fmla="*/ 2147483646 w 52"/>
                <a:gd name="T45" fmla="*/ 2147483646 h 227"/>
                <a:gd name="T46" fmla="*/ 2147483646 w 52"/>
                <a:gd name="T47" fmla="*/ 2147483646 h 227"/>
                <a:gd name="T48" fmla="*/ 2147483646 w 52"/>
                <a:gd name="T49" fmla="*/ 2147483646 h 227"/>
                <a:gd name="T50" fmla="*/ 2147483646 w 52"/>
                <a:gd name="T51" fmla="*/ 2147483646 h 227"/>
                <a:gd name="T52" fmla="*/ 2147483646 w 52"/>
                <a:gd name="T53" fmla="*/ 2147483646 h 227"/>
                <a:gd name="T54" fmla="*/ 2147483646 w 52"/>
                <a:gd name="T55" fmla="*/ 2147483646 h 227"/>
                <a:gd name="T56" fmla="*/ 2147483646 w 52"/>
                <a:gd name="T57" fmla="*/ 0 h 2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"/>
                <a:gd name="T88" fmla="*/ 0 h 227"/>
                <a:gd name="T89" fmla="*/ 52 w 52"/>
                <a:gd name="T90" fmla="*/ 227 h 2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" h="227">
                  <a:moveTo>
                    <a:pt x="30" y="0"/>
                  </a:moveTo>
                  <a:cubicBezTo>
                    <a:pt x="25" y="2"/>
                    <a:pt x="24" y="6"/>
                    <a:pt x="23" y="11"/>
                  </a:cubicBezTo>
                  <a:cubicBezTo>
                    <a:pt x="23" y="11"/>
                    <a:pt x="16" y="17"/>
                    <a:pt x="14" y="17"/>
                  </a:cubicBezTo>
                  <a:cubicBezTo>
                    <a:pt x="12" y="17"/>
                    <a:pt x="11" y="12"/>
                    <a:pt x="8" y="12"/>
                  </a:cubicBezTo>
                  <a:cubicBezTo>
                    <a:pt x="6" y="12"/>
                    <a:pt x="4" y="13"/>
                    <a:pt x="3" y="14"/>
                  </a:cubicBezTo>
                  <a:cubicBezTo>
                    <a:pt x="3" y="15"/>
                    <a:pt x="0" y="23"/>
                    <a:pt x="0" y="25"/>
                  </a:cubicBezTo>
                  <a:cubicBezTo>
                    <a:pt x="0" y="27"/>
                    <a:pt x="1" y="30"/>
                    <a:pt x="3" y="33"/>
                  </a:cubicBezTo>
                  <a:cubicBezTo>
                    <a:pt x="4" y="36"/>
                    <a:pt x="6" y="54"/>
                    <a:pt x="6" y="54"/>
                  </a:cubicBezTo>
                  <a:cubicBezTo>
                    <a:pt x="9" y="83"/>
                    <a:pt x="13" y="111"/>
                    <a:pt x="16" y="139"/>
                  </a:cubicBezTo>
                  <a:cubicBezTo>
                    <a:pt x="17" y="152"/>
                    <a:pt x="19" y="165"/>
                    <a:pt x="20" y="178"/>
                  </a:cubicBezTo>
                  <a:cubicBezTo>
                    <a:pt x="20" y="178"/>
                    <a:pt x="21" y="191"/>
                    <a:pt x="20" y="195"/>
                  </a:cubicBezTo>
                  <a:cubicBezTo>
                    <a:pt x="19" y="199"/>
                    <a:pt x="15" y="210"/>
                    <a:pt x="15" y="212"/>
                  </a:cubicBezTo>
                  <a:cubicBezTo>
                    <a:pt x="15" y="214"/>
                    <a:pt x="16" y="218"/>
                    <a:pt x="16" y="219"/>
                  </a:cubicBezTo>
                  <a:cubicBezTo>
                    <a:pt x="18" y="221"/>
                    <a:pt x="12" y="224"/>
                    <a:pt x="16" y="225"/>
                  </a:cubicBezTo>
                  <a:cubicBezTo>
                    <a:pt x="18" y="226"/>
                    <a:pt x="23" y="225"/>
                    <a:pt x="23" y="225"/>
                  </a:cubicBezTo>
                  <a:cubicBezTo>
                    <a:pt x="23" y="225"/>
                    <a:pt x="29" y="220"/>
                    <a:pt x="31" y="221"/>
                  </a:cubicBezTo>
                  <a:cubicBezTo>
                    <a:pt x="34" y="222"/>
                    <a:pt x="36" y="225"/>
                    <a:pt x="39" y="226"/>
                  </a:cubicBezTo>
                  <a:cubicBezTo>
                    <a:pt x="43" y="227"/>
                    <a:pt x="49" y="227"/>
                    <a:pt x="49" y="227"/>
                  </a:cubicBezTo>
                  <a:cubicBezTo>
                    <a:pt x="50" y="227"/>
                    <a:pt x="51" y="226"/>
                    <a:pt x="52" y="225"/>
                  </a:cubicBezTo>
                  <a:cubicBezTo>
                    <a:pt x="50" y="218"/>
                    <a:pt x="49" y="211"/>
                    <a:pt x="48" y="204"/>
                  </a:cubicBezTo>
                  <a:cubicBezTo>
                    <a:pt x="48" y="204"/>
                    <a:pt x="42" y="200"/>
                    <a:pt x="41" y="198"/>
                  </a:cubicBezTo>
                  <a:cubicBezTo>
                    <a:pt x="40" y="195"/>
                    <a:pt x="31" y="160"/>
                    <a:pt x="31" y="160"/>
                  </a:cubicBezTo>
                  <a:cubicBezTo>
                    <a:pt x="27" y="131"/>
                    <a:pt x="22" y="102"/>
                    <a:pt x="18" y="73"/>
                  </a:cubicBezTo>
                  <a:cubicBezTo>
                    <a:pt x="18" y="73"/>
                    <a:pt x="16" y="47"/>
                    <a:pt x="16" y="42"/>
                  </a:cubicBezTo>
                  <a:cubicBezTo>
                    <a:pt x="17" y="38"/>
                    <a:pt x="20" y="28"/>
                    <a:pt x="24" y="25"/>
                  </a:cubicBezTo>
                  <a:cubicBezTo>
                    <a:pt x="28" y="22"/>
                    <a:pt x="30" y="21"/>
                    <a:pt x="32" y="21"/>
                  </a:cubicBezTo>
                  <a:cubicBezTo>
                    <a:pt x="34" y="20"/>
                    <a:pt x="38" y="20"/>
                    <a:pt x="39" y="15"/>
                  </a:cubicBezTo>
                  <a:cubicBezTo>
                    <a:pt x="41" y="11"/>
                    <a:pt x="40" y="6"/>
                    <a:pt x="38" y="4"/>
                  </a:cubicBezTo>
                  <a:cubicBezTo>
                    <a:pt x="35" y="1"/>
                    <a:pt x="30" y="0"/>
                    <a:pt x="30" y="0"/>
                  </a:cubicBezTo>
                </a:path>
              </a:pathLst>
            </a:custGeom>
            <a:solidFill>
              <a:srgbClr val="E1D6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2" name="Freeform 12"/>
            <p:cNvSpPr>
              <a:spLocks noChangeArrowheads="1"/>
            </p:cNvSpPr>
            <p:nvPr/>
          </p:nvSpPr>
          <p:spPr bwMode="auto">
            <a:xfrm rot="4620000">
              <a:off x="3882" y="2400"/>
              <a:ext cx="192" cy="27"/>
            </a:xfrm>
            <a:custGeom>
              <a:avLst/>
              <a:gdLst>
                <a:gd name="T0" fmla="*/ 0 w 18"/>
                <a:gd name="T1" fmla="*/ 2147483646 h 4"/>
                <a:gd name="T2" fmla="*/ 2147483646 w 18"/>
                <a:gd name="T3" fmla="*/ 2147483646 h 4"/>
                <a:gd name="T4" fmla="*/ 2147483646 w 18"/>
                <a:gd name="T5" fmla="*/ 0 h 4"/>
                <a:gd name="T6" fmla="*/ 2147483646 w 18"/>
                <a:gd name="T7" fmla="*/ 2147483646 h 4"/>
                <a:gd name="T8" fmla="*/ 2147483646 w 18"/>
                <a:gd name="T9" fmla="*/ 2147483646 h 4"/>
                <a:gd name="T10" fmla="*/ 0 w 18"/>
                <a:gd name="T11" fmla="*/ 214748364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"/>
                <a:gd name="T20" fmla="*/ 18 w 18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">
                  <a:moveTo>
                    <a:pt x="0" y="4"/>
                  </a:moveTo>
                  <a:cubicBezTo>
                    <a:pt x="0" y="4"/>
                    <a:pt x="0" y="2"/>
                    <a:pt x="1" y="2"/>
                  </a:cubicBezTo>
                  <a:cubicBezTo>
                    <a:pt x="3" y="2"/>
                    <a:pt x="7" y="0"/>
                    <a:pt x="9" y="0"/>
                  </a:cubicBezTo>
                  <a:cubicBezTo>
                    <a:pt x="11" y="0"/>
                    <a:pt x="14" y="0"/>
                    <a:pt x="15" y="1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11" y="1"/>
                    <a:pt x="6" y="1"/>
                    <a:pt x="0" y="4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3" name="Freeform 13"/>
            <p:cNvSpPr>
              <a:spLocks noChangeArrowheads="1"/>
            </p:cNvSpPr>
            <p:nvPr/>
          </p:nvSpPr>
          <p:spPr bwMode="auto">
            <a:xfrm rot="4620000">
              <a:off x="3772" y="2448"/>
              <a:ext cx="310" cy="76"/>
            </a:xfrm>
            <a:custGeom>
              <a:avLst/>
              <a:gdLst>
                <a:gd name="T0" fmla="*/ 0 w 29"/>
                <a:gd name="T1" fmla="*/ 2147483646 h 11"/>
                <a:gd name="T2" fmla="*/ 2147483646 w 29"/>
                <a:gd name="T3" fmla="*/ 2147483646 h 11"/>
                <a:gd name="T4" fmla="*/ 2147483646 w 29"/>
                <a:gd name="T5" fmla="*/ 2147483646 h 11"/>
                <a:gd name="T6" fmla="*/ 2147483646 w 29"/>
                <a:gd name="T7" fmla="*/ 2147483646 h 11"/>
                <a:gd name="T8" fmla="*/ 2147483646 w 29"/>
                <a:gd name="T9" fmla="*/ 2147483646 h 11"/>
                <a:gd name="T10" fmla="*/ 2147483646 w 29"/>
                <a:gd name="T11" fmla="*/ 2147483646 h 11"/>
                <a:gd name="T12" fmla="*/ 2147483646 w 29"/>
                <a:gd name="T13" fmla="*/ 2147483646 h 11"/>
                <a:gd name="T14" fmla="*/ 2147483646 w 29"/>
                <a:gd name="T15" fmla="*/ 2147483646 h 11"/>
                <a:gd name="T16" fmla="*/ 2147483646 w 29"/>
                <a:gd name="T17" fmla="*/ 2147483646 h 11"/>
                <a:gd name="T18" fmla="*/ 0 w 29"/>
                <a:gd name="T19" fmla="*/ 2147483646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1"/>
                <a:gd name="T32" fmla="*/ 29 w 29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1">
                  <a:moveTo>
                    <a:pt x="0" y="4"/>
                  </a:moveTo>
                  <a:cubicBezTo>
                    <a:pt x="1" y="4"/>
                    <a:pt x="1" y="3"/>
                    <a:pt x="2" y="2"/>
                  </a:cubicBezTo>
                  <a:cubicBezTo>
                    <a:pt x="2" y="2"/>
                    <a:pt x="5" y="3"/>
                    <a:pt x="6" y="2"/>
                  </a:cubicBezTo>
                  <a:cubicBezTo>
                    <a:pt x="8" y="1"/>
                    <a:pt x="9" y="0"/>
                    <a:pt x="12" y="1"/>
                  </a:cubicBezTo>
                  <a:cubicBezTo>
                    <a:pt x="14" y="2"/>
                    <a:pt x="16" y="5"/>
                    <a:pt x="18" y="6"/>
                  </a:cubicBezTo>
                  <a:cubicBezTo>
                    <a:pt x="20" y="7"/>
                    <a:pt x="26" y="8"/>
                    <a:pt x="26" y="8"/>
                  </a:cubicBezTo>
                  <a:cubicBezTo>
                    <a:pt x="26" y="10"/>
                    <a:pt x="28" y="11"/>
                    <a:pt x="29" y="11"/>
                  </a:cubicBezTo>
                  <a:cubicBezTo>
                    <a:pt x="23" y="11"/>
                    <a:pt x="19" y="9"/>
                    <a:pt x="14" y="5"/>
                  </a:cubicBezTo>
                  <a:cubicBezTo>
                    <a:pt x="11" y="3"/>
                    <a:pt x="4" y="5"/>
                    <a:pt x="1" y="6"/>
                  </a:cubicBezTo>
                  <a:cubicBezTo>
                    <a:pt x="0" y="5"/>
                    <a:pt x="0" y="5"/>
                    <a:pt x="0" y="4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4" name="Freeform 14"/>
            <p:cNvSpPr>
              <a:spLocks noChangeArrowheads="1"/>
            </p:cNvSpPr>
            <p:nvPr/>
          </p:nvSpPr>
          <p:spPr bwMode="auto">
            <a:xfrm rot="4620000">
              <a:off x="4351" y="1660"/>
              <a:ext cx="438" cy="1311"/>
            </a:xfrm>
            <a:custGeom>
              <a:avLst/>
              <a:gdLst>
                <a:gd name="T0" fmla="*/ 2147483646 w 41"/>
                <a:gd name="T1" fmla="*/ 0 h 187"/>
                <a:gd name="T2" fmla="*/ 2147483646 w 41"/>
                <a:gd name="T3" fmla="*/ 2147483646 h 187"/>
                <a:gd name="T4" fmla="*/ 2147483646 w 41"/>
                <a:gd name="T5" fmla="*/ 2147483646 h 187"/>
                <a:gd name="T6" fmla="*/ 2147483646 w 41"/>
                <a:gd name="T7" fmla="*/ 2147483646 h 187"/>
                <a:gd name="T8" fmla="*/ 2147483646 w 41"/>
                <a:gd name="T9" fmla="*/ 2147483646 h 187"/>
                <a:gd name="T10" fmla="*/ 2147483646 w 41"/>
                <a:gd name="T11" fmla="*/ 2147483646 h 187"/>
                <a:gd name="T12" fmla="*/ 0 w 41"/>
                <a:gd name="T13" fmla="*/ 2147483646 h 187"/>
                <a:gd name="T14" fmla="*/ 2147483646 w 41"/>
                <a:gd name="T15" fmla="*/ 2147483646 h 187"/>
                <a:gd name="T16" fmla="*/ 2147483646 w 41"/>
                <a:gd name="T17" fmla="*/ 2147483646 h 187"/>
                <a:gd name="T18" fmla="*/ 2147483646 w 41"/>
                <a:gd name="T19" fmla="*/ 2147483646 h 187"/>
                <a:gd name="T20" fmla="*/ 2147483646 w 41"/>
                <a:gd name="T21" fmla="*/ 2147483646 h 187"/>
                <a:gd name="T22" fmla="*/ 2147483646 w 41"/>
                <a:gd name="T23" fmla="*/ 2147483646 h 187"/>
                <a:gd name="T24" fmla="*/ 2147483646 w 41"/>
                <a:gd name="T25" fmla="*/ 2147483646 h 187"/>
                <a:gd name="T26" fmla="*/ 2147483646 w 41"/>
                <a:gd name="T27" fmla="*/ 2147483646 h 187"/>
                <a:gd name="T28" fmla="*/ 2147483646 w 41"/>
                <a:gd name="T29" fmla="*/ 2147483646 h 187"/>
                <a:gd name="T30" fmla="*/ 2147483646 w 41"/>
                <a:gd name="T31" fmla="*/ 2147483646 h 187"/>
                <a:gd name="T32" fmla="*/ 2147483646 w 41"/>
                <a:gd name="T33" fmla="*/ 2147483646 h 187"/>
                <a:gd name="T34" fmla="*/ 2147483646 w 41"/>
                <a:gd name="T35" fmla="*/ 2147483646 h 187"/>
                <a:gd name="T36" fmla="*/ 2147483646 w 41"/>
                <a:gd name="T37" fmla="*/ 2147483646 h 187"/>
                <a:gd name="T38" fmla="*/ 2147483646 w 41"/>
                <a:gd name="T39" fmla="*/ 2147483646 h 187"/>
                <a:gd name="T40" fmla="*/ 2147483646 w 41"/>
                <a:gd name="T41" fmla="*/ 2147483646 h 187"/>
                <a:gd name="T42" fmla="*/ 2147483646 w 41"/>
                <a:gd name="T43" fmla="*/ 2147483646 h 187"/>
                <a:gd name="T44" fmla="*/ 2147483646 w 41"/>
                <a:gd name="T45" fmla="*/ 2147483646 h 187"/>
                <a:gd name="T46" fmla="*/ 2147483646 w 41"/>
                <a:gd name="T47" fmla="*/ 2147483646 h 187"/>
                <a:gd name="T48" fmla="*/ 2147483646 w 41"/>
                <a:gd name="T49" fmla="*/ 2147483646 h 187"/>
                <a:gd name="T50" fmla="*/ 2147483646 w 41"/>
                <a:gd name="T51" fmla="*/ 2147483646 h 187"/>
                <a:gd name="T52" fmla="*/ 2147483646 w 41"/>
                <a:gd name="T53" fmla="*/ 2147483646 h 187"/>
                <a:gd name="T54" fmla="*/ 2147483646 w 41"/>
                <a:gd name="T55" fmla="*/ 2147483646 h 187"/>
                <a:gd name="T56" fmla="*/ 2147483646 w 41"/>
                <a:gd name="T57" fmla="*/ 0 h 18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"/>
                <a:gd name="T88" fmla="*/ 0 h 187"/>
                <a:gd name="T89" fmla="*/ 41 w 41"/>
                <a:gd name="T90" fmla="*/ 187 h 18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" h="187">
                  <a:moveTo>
                    <a:pt x="4" y="0"/>
                  </a:moveTo>
                  <a:cubicBezTo>
                    <a:pt x="4" y="0"/>
                    <a:pt x="2" y="1"/>
                    <a:pt x="2" y="4"/>
                  </a:cubicBezTo>
                  <a:cubicBezTo>
                    <a:pt x="2" y="7"/>
                    <a:pt x="5" y="26"/>
                    <a:pt x="5" y="26"/>
                  </a:cubicBezTo>
                  <a:cubicBezTo>
                    <a:pt x="5" y="28"/>
                    <a:pt x="5" y="31"/>
                    <a:pt x="5" y="33"/>
                  </a:cubicBezTo>
                  <a:cubicBezTo>
                    <a:pt x="4" y="27"/>
                    <a:pt x="2" y="21"/>
                    <a:pt x="1" y="15"/>
                  </a:cubicBezTo>
                  <a:cubicBezTo>
                    <a:pt x="1" y="18"/>
                    <a:pt x="1" y="21"/>
                    <a:pt x="1" y="24"/>
                  </a:cubicBezTo>
                  <a:cubicBezTo>
                    <a:pt x="1" y="23"/>
                    <a:pt x="1" y="22"/>
                    <a:pt x="0" y="20"/>
                  </a:cubicBezTo>
                  <a:cubicBezTo>
                    <a:pt x="0" y="20"/>
                    <a:pt x="0" y="25"/>
                    <a:pt x="1" y="28"/>
                  </a:cubicBezTo>
                  <a:cubicBezTo>
                    <a:pt x="2" y="31"/>
                    <a:pt x="5" y="49"/>
                    <a:pt x="5" y="49"/>
                  </a:cubicBezTo>
                  <a:cubicBezTo>
                    <a:pt x="6" y="59"/>
                    <a:pt x="8" y="69"/>
                    <a:pt x="9" y="79"/>
                  </a:cubicBezTo>
                  <a:cubicBezTo>
                    <a:pt x="11" y="92"/>
                    <a:pt x="13" y="105"/>
                    <a:pt x="15" y="118"/>
                  </a:cubicBezTo>
                  <a:cubicBezTo>
                    <a:pt x="17" y="128"/>
                    <a:pt x="19" y="138"/>
                    <a:pt x="21" y="148"/>
                  </a:cubicBezTo>
                  <a:cubicBezTo>
                    <a:pt x="22" y="153"/>
                    <a:pt x="24" y="158"/>
                    <a:pt x="25" y="163"/>
                  </a:cubicBezTo>
                  <a:cubicBezTo>
                    <a:pt x="25" y="161"/>
                    <a:pt x="25" y="160"/>
                    <a:pt x="25" y="158"/>
                  </a:cubicBezTo>
                  <a:cubicBezTo>
                    <a:pt x="26" y="161"/>
                    <a:pt x="27" y="164"/>
                    <a:pt x="29" y="167"/>
                  </a:cubicBezTo>
                  <a:cubicBezTo>
                    <a:pt x="30" y="169"/>
                    <a:pt x="32" y="171"/>
                    <a:pt x="33" y="174"/>
                  </a:cubicBezTo>
                  <a:cubicBezTo>
                    <a:pt x="34" y="175"/>
                    <a:pt x="34" y="177"/>
                    <a:pt x="35" y="178"/>
                  </a:cubicBezTo>
                  <a:cubicBezTo>
                    <a:pt x="34" y="177"/>
                    <a:pt x="33" y="177"/>
                    <a:pt x="32" y="176"/>
                  </a:cubicBezTo>
                  <a:cubicBezTo>
                    <a:pt x="32" y="177"/>
                    <a:pt x="32" y="178"/>
                    <a:pt x="32" y="180"/>
                  </a:cubicBezTo>
                  <a:cubicBezTo>
                    <a:pt x="31" y="180"/>
                    <a:pt x="30" y="180"/>
                    <a:pt x="29" y="180"/>
                  </a:cubicBezTo>
                  <a:cubicBezTo>
                    <a:pt x="29" y="180"/>
                    <a:pt x="29" y="185"/>
                    <a:pt x="34" y="186"/>
                  </a:cubicBezTo>
                  <a:cubicBezTo>
                    <a:pt x="41" y="187"/>
                    <a:pt x="41" y="176"/>
                    <a:pt x="39" y="172"/>
                  </a:cubicBezTo>
                  <a:cubicBezTo>
                    <a:pt x="38" y="171"/>
                    <a:pt x="37" y="170"/>
                    <a:pt x="36" y="169"/>
                  </a:cubicBezTo>
                  <a:cubicBezTo>
                    <a:pt x="36" y="169"/>
                    <a:pt x="32" y="170"/>
                    <a:pt x="30" y="164"/>
                  </a:cubicBezTo>
                  <a:cubicBezTo>
                    <a:pt x="28" y="158"/>
                    <a:pt x="21" y="132"/>
                    <a:pt x="21" y="132"/>
                  </a:cubicBezTo>
                  <a:cubicBezTo>
                    <a:pt x="17" y="111"/>
                    <a:pt x="14" y="91"/>
                    <a:pt x="11" y="71"/>
                  </a:cubicBezTo>
                  <a:cubicBezTo>
                    <a:pt x="9" y="51"/>
                    <a:pt x="7" y="32"/>
                    <a:pt x="5" y="13"/>
                  </a:cubicBezTo>
                  <a:cubicBezTo>
                    <a:pt x="5" y="9"/>
                    <a:pt x="5" y="5"/>
                    <a:pt x="6" y="1"/>
                  </a:cubicBezTo>
                  <a:cubicBezTo>
                    <a:pt x="5" y="1"/>
                    <a:pt x="5" y="0"/>
                    <a:pt x="4" y="0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5" name="Freeform 15"/>
            <p:cNvSpPr>
              <a:spLocks noChangeArrowheads="1"/>
            </p:cNvSpPr>
            <p:nvPr/>
          </p:nvSpPr>
          <p:spPr bwMode="auto">
            <a:xfrm rot="4620000">
              <a:off x="5265" y="2053"/>
              <a:ext cx="202" cy="153"/>
            </a:xfrm>
            <a:custGeom>
              <a:avLst/>
              <a:gdLst>
                <a:gd name="T0" fmla="*/ 2147483646 w 19"/>
                <a:gd name="T1" fmla="*/ 2147483646 h 22"/>
                <a:gd name="T2" fmla="*/ 2147483646 w 19"/>
                <a:gd name="T3" fmla="*/ 2147483646 h 22"/>
                <a:gd name="T4" fmla="*/ 2147483646 w 19"/>
                <a:gd name="T5" fmla="*/ 2147483646 h 22"/>
                <a:gd name="T6" fmla="*/ 2147483646 w 19"/>
                <a:gd name="T7" fmla="*/ 2147483646 h 22"/>
                <a:gd name="T8" fmla="*/ 2147483646 w 19"/>
                <a:gd name="T9" fmla="*/ 2147483646 h 22"/>
                <a:gd name="T10" fmla="*/ 2147483646 w 19"/>
                <a:gd name="T11" fmla="*/ 2147483646 h 22"/>
                <a:gd name="T12" fmla="*/ 2147483646 w 19"/>
                <a:gd name="T13" fmla="*/ 2147483646 h 22"/>
                <a:gd name="T14" fmla="*/ 2147483646 w 19"/>
                <a:gd name="T15" fmla="*/ 2147483646 h 22"/>
                <a:gd name="T16" fmla="*/ 2147483646 w 19"/>
                <a:gd name="T17" fmla="*/ 2147483646 h 22"/>
                <a:gd name="T18" fmla="*/ 0 w 19"/>
                <a:gd name="T19" fmla="*/ 2147483646 h 22"/>
                <a:gd name="T20" fmla="*/ 0 w 19"/>
                <a:gd name="T21" fmla="*/ 2147483646 h 22"/>
                <a:gd name="T22" fmla="*/ 2147483646 w 19"/>
                <a:gd name="T23" fmla="*/ 2147483646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"/>
                <a:gd name="T37" fmla="*/ 0 h 22"/>
                <a:gd name="T38" fmla="*/ 19 w 19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" h="22">
                  <a:moveTo>
                    <a:pt x="4" y="1"/>
                  </a:moveTo>
                  <a:cubicBezTo>
                    <a:pt x="7" y="0"/>
                    <a:pt x="8" y="0"/>
                    <a:pt x="10" y="1"/>
                  </a:cubicBezTo>
                  <a:cubicBezTo>
                    <a:pt x="12" y="1"/>
                    <a:pt x="14" y="2"/>
                    <a:pt x="14" y="2"/>
                  </a:cubicBezTo>
                  <a:cubicBezTo>
                    <a:pt x="14" y="2"/>
                    <a:pt x="17" y="5"/>
                    <a:pt x="18" y="6"/>
                  </a:cubicBezTo>
                  <a:cubicBezTo>
                    <a:pt x="18" y="7"/>
                    <a:pt x="19" y="17"/>
                    <a:pt x="15" y="19"/>
                  </a:cubicBezTo>
                  <a:cubicBezTo>
                    <a:pt x="11" y="22"/>
                    <a:pt x="10" y="17"/>
                    <a:pt x="8" y="14"/>
                  </a:cubicBezTo>
                  <a:cubicBezTo>
                    <a:pt x="12" y="17"/>
                    <a:pt x="15" y="11"/>
                    <a:pt x="14" y="8"/>
                  </a:cubicBezTo>
                  <a:cubicBezTo>
                    <a:pt x="14" y="5"/>
                    <a:pt x="13" y="3"/>
                    <a:pt x="11" y="3"/>
                  </a:cubicBezTo>
                  <a:cubicBezTo>
                    <a:pt x="6" y="3"/>
                    <a:pt x="5" y="5"/>
                    <a:pt x="5" y="10"/>
                  </a:cubicBezTo>
                  <a:cubicBezTo>
                    <a:pt x="3" y="8"/>
                    <a:pt x="2" y="7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2" y="2"/>
                    <a:pt x="4" y="1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6" name="Freeform 16"/>
            <p:cNvSpPr>
              <a:spLocks noChangeArrowheads="1"/>
            </p:cNvSpPr>
            <p:nvPr/>
          </p:nvSpPr>
          <p:spPr bwMode="auto">
            <a:xfrm rot="4620000">
              <a:off x="5146" y="1991"/>
              <a:ext cx="213" cy="167"/>
            </a:xfrm>
            <a:custGeom>
              <a:avLst/>
              <a:gdLst>
                <a:gd name="T0" fmla="*/ 2147483646 w 20"/>
                <a:gd name="T1" fmla="*/ 0 h 24"/>
                <a:gd name="T2" fmla="*/ 2147483646 w 20"/>
                <a:gd name="T3" fmla="*/ 2147483646 h 24"/>
                <a:gd name="T4" fmla="*/ 2147483646 w 20"/>
                <a:gd name="T5" fmla="*/ 2147483646 h 24"/>
                <a:gd name="T6" fmla="*/ 2147483646 w 20"/>
                <a:gd name="T7" fmla="*/ 2147483646 h 24"/>
                <a:gd name="T8" fmla="*/ 2147483646 w 20"/>
                <a:gd name="T9" fmla="*/ 2147483646 h 24"/>
                <a:gd name="T10" fmla="*/ 0 w 20"/>
                <a:gd name="T11" fmla="*/ 2147483646 h 24"/>
                <a:gd name="T12" fmla="*/ 2147483646 w 20"/>
                <a:gd name="T13" fmla="*/ 2147483646 h 24"/>
                <a:gd name="T14" fmla="*/ 0 w 20"/>
                <a:gd name="T15" fmla="*/ 2147483646 h 24"/>
                <a:gd name="T16" fmla="*/ 2147483646 w 20"/>
                <a:gd name="T17" fmla="*/ 2147483646 h 24"/>
                <a:gd name="T18" fmla="*/ 0 w 20"/>
                <a:gd name="T19" fmla="*/ 2147483646 h 24"/>
                <a:gd name="T20" fmla="*/ 2147483646 w 20"/>
                <a:gd name="T21" fmla="*/ 2147483646 h 24"/>
                <a:gd name="T22" fmla="*/ 2147483646 w 20"/>
                <a:gd name="T23" fmla="*/ 2147483646 h 24"/>
                <a:gd name="T24" fmla="*/ 2147483646 w 20"/>
                <a:gd name="T25" fmla="*/ 2147483646 h 24"/>
                <a:gd name="T26" fmla="*/ 2147483646 w 20"/>
                <a:gd name="T27" fmla="*/ 2147483646 h 24"/>
                <a:gd name="T28" fmla="*/ 2147483646 w 20"/>
                <a:gd name="T29" fmla="*/ 2147483646 h 24"/>
                <a:gd name="T30" fmla="*/ 2147483646 w 20"/>
                <a:gd name="T31" fmla="*/ 2147483646 h 24"/>
                <a:gd name="T32" fmla="*/ 2147483646 w 20"/>
                <a:gd name="T33" fmla="*/ 2147483646 h 24"/>
                <a:gd name="T34" fmla="*/ 2147483646 w 20"/>
                <a:gd name="T35" fmla="*/ 2147483646 h 24"/>
                <a:gd name="T36" fmla="*/ 2147483646 w 20"/>
                <a:gd name="T37" fmla="*/ 2147483646 h 24"/>
                <a:gd name="T38" fmla="*/ 2147483646 w 20"/>
                <a:gd name="T39" fmla="*/ 2147483646 h 24"/>
                <a:gd name="T40" fmla="*/ 2147483646 w 20"/>
                <a:gd name="T41" fmla="*/ 0 h 2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"/>
                <a:gd name="T64" fmla="*/ 0 h 24"/>
                <a:gd name="T65" fmla="*/ 20 w 20"/>
                <a:gd name="T66" fmla="*/ 24 h 2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" h="24">
                  <a:moveTo>
                    <a:pt x="14" y="0"/>
                  </a:moveTo>
                  <a:cubicBezTo>
                    <a:pt x="16" y="2"/>
                    <a:pt x="17" y="5"/>
                    <a:pt x="19" y="8"/>
                  </a:cubicBezTo>
                  <a:cubicBezTo>
                    <a:pt x="20" y="8"/>
                    <a:pt x="20" y="9"/>
                    <a:pt x="20" y="9"/>
                  </a:cubicBezTo>
                  <a:cubicBezTo>
                    <a:pt x="16" y="8"/>
                    <a:pt x="13" y="10"/>
                    <a:pt x="9" y="12"/>
                  </a:cubicBezTo>
                  <a:cubicBezTo>
                    <a:pt x="7" y="16"/>
                    <a:pt x="5" y="20"/>
                    <a:pt x="2" y="24"/>
                  </a:cubicBezTo>
                  <a:cubicBezTo>
                    <a:pt x="2" y="23"/>
                    <a:pt x="1" y="23"/>
                    <a:pt x="0" y="22"/>
                  </a:cubicBezTo>
                  <a:cubicBezTo>
                    <a:pt x="0" y="19"/>
                    <a:pt x="1" y="16"/>
                    <a:pt x="3" y="14"/>
                  </a:cubicBezTo>
                  <a:cubicBezTo>
                    <a:pt x="2" y="15"/>
                    <a:pt x="1" y="15"/>
                    <a:pt x="0" y="16"/>
                  </a:cubicBezTo>
                  <a:cubicBezTo>
                    <a:pt x="2" y="14"/>
                    <a:pt x="4" y="12"/>
                    <a:pt x="6" y="10"/>
                  </a:cubicBezTo>
                  <a:cubicBezTo>
                    <a:pt x="4" y="11"/>
                    <a:pt x="2" y="12"/>
                    <a:pt x="0" y="13"/>
                  </a:cubicBezTo>
                  <a:cubicBezTo>
                    <a:pt x="1" y="12"/>
                    <a:pt x="1" y="11"/>
                    <a:pt x="1" y="10"/>
                  </a:cubicBezTo>
                  <a:cubicBezTo>
                    <a:pt x="3" y="9"/>
                    <a:pt x="6" y="7"/>
                    <a:pt x="8" y="5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7" y="8"/>
                    <a:pt x="8" y="7"/>
                    <a:pt x="9" y="6"/>
                  </a:cubicBezTo>
                  <a:cubicBezTo>
                    <a:pt x="8" y="7"/>
                    <a:pt x="7" y="8"/>
                    <a:pt x="7" y="9"/>
                  </a:cubicBezTo>
                  <a:cubicBezTo>
                    <a:pt x="9" y="8"/>
                    <a:pt x="12" y="7"/>
                    <a:pt x="14" y="5"/>
                  </a:cubicBezTo>
                  <a:cubicBezTo>
                    <a:pt x="14" y="5"/>
                    <a:pt x="13" y="5"/>
                    <a:pt x="12" y="5"/>
                  </a:cubicBezTo>
                  <a:cubicBezTo>
                    <a:pt x="13" y="5"/>
                    <a:pt x="14" y="4"/>
                    <a:pt x="15" y="3"/>
                  </a:cubicBezTo>
                  <a:cubicBezTo>
                    <a:pt x="14" y="3"/>
                    <a:pt x="14" y="3"/>
                    <a:pt x="13" y="3"/>
                  </a:cubicBezTo>
                  <a:cubicBezTo>
                    <a:pt x="12" y="3"/>
                    <a:pt x="12" y="3"/>
                    <a:pt x="11" y="3"/>
                  </a:cubicBezTo>
                  <a:cubicBezTo>
                    <a:pt x="12" y="2"/>
                    <a:pt x="13" y="1"/>
                    <a:pt x="14" y="0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7" name="Freeform 17"/>
            <p:cNvSpPr>
              <a:spLocks noChangeArrowheads="1"/>
            </p:cNvSpPr>
            <p:nvPr/>
          </p:nvSpPr>
          <p:spPr bwMode="auto">
            <a:xfrm rot="4620000">
              <a:off x="5225" y="1956"/>
              <a:ext cx="149" cy="83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0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2"/>
                <a:gd name="T23" fmla="*/ 14 w 14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2">
                  <a:moveTo>
                    <a:pt x="14" y="1"/>
                  </a:moveTo>
                  <a:cubicBezTo>
                    <a:pt x="11" y="4"/>
                    <a:pt x="8" y="6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5" y="9"/>
                    <a:pt x="3" y="10"/>
                    <a:pt x="1" y="12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5" y="6"/>
                    <a:pt x="9" y="3"/>
                    <a:pt x="12" y="0"/>
                  </a:cubicBezTo>
                  <a:cubicBezTo>
                    <a:pt x="13" y="0"/>
                    <a:pt x="13" y="1"/>
                    <a:pt x="14" y="1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8" name="Freeform 18"/>
            <p:cNvSpPr>
              <a:spLocks noChangeArrowheads="1"/>
            </p:cNvSpPr>
            <p:nvPr/>
          </p:nvSpPr>
          <p:spPr bwMode="auto">
            <a:xfrm rot="4620000">
              <a:off x="5115" y="1853"/>
              <a:ext cx="106" cy="175"/>
            </a:xfrm>
            <a:custGeom>
              <a:avLst/>
              <a:gdLst>
                <a:gd name="T0" fmla="*/ 2147483646 w 10"/>
                <a:gd name="T1" fmla="*/ 2147483646 h 25"/>
                <a:gd name="T2" fmla="*/ 2147483646 w 10"/>
                <a:gd name="T3" fmla="*/ 2147483646 h 25"/>
                <a:gd name="T4" fmla="*/ 2147483646 w 10"/>
                <a:gd name="T5" fmla="*/ 2147483646 h 25"/>
                <a:gd name="T6" fmla="*/ 2147483646 w 10"/>
                <a:gd name="T7" fmla="*/ 2147483646 h 25"/>
                <a:gd name="T8" fmla="*/ 2147483646 w 10"/>
                <a:gd name="T9" fmla="*/ 2147483646 h 25"/>
                <a:gd name="T10" fmla="*/ 2147483646 w 10"/>
                <a:gd name="T11" fmla="*/ 2147483646 h 25"/>
                <a:gd name="T12" fmla="*/ 2147483646 w 10"/>
                <a:gd name="T13" fmla="*/ 2147483646 h 25"/>
                <a:gd name="T14" fmla="*/ 2147483646 w 10"/>
                <a:gd name="T15" fmla="*/ 2147483646 h 25"/>
                <a:gd name="T16" fmla="*/ 2147483646 w 10"/>
                <a:gd name="T17" fmla="*/ 2147483646 h 25"/>
                <a:gd name="T18" fmla="*/ 2147483646 w 10"/>
                <a:gd name="T19" fmla="*/ 2147483646 h 25"/>
                <a:gd name="T20" fmla="*/ 2147483646 w 10"/>
                <a:gd name="T21" fmla="*/ 2147483646 h 25"/>
                <a:gd name="T22" fmla="*/ 2147483646 w 10"/>
                <a:gd name="T23" fmla="*/ 2147483646 h 25"/>
                <a:gd name="T24" fmla="*/ 2147483646 w 10"/>
                <a:gd name="T25" fmla="*/ 2147483646 h 25"/>
                <a:gd name="T26" fmla="*/ 2147483646 w 10"/>
                <a:gd name="T27" fmla="*/ 0 h 25"/>
                <a:gd name="T28" fmla="*/ 2147483646 w 10"/>
                <a:gd name="T29" fmla="*/ 2147483646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5"/>
                <a:gd name="T47" fmla="*/ 10 w 10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5">
                  <a:moveTo>
                    <a:pt x="7" y="2"/>
                  </a:moveTo>
                  <a:cubicBezTo>
                    <a:pt x="6" y="4"/>
                    <a:pt x="6" y="5"/>
                    <a:pt x="6" y="7"/>
                  </a:cubicBezTo>
                  <a:cubicBezTo>
                    <a:pt x="6" y="8"/>
                    <a:pt x="8" y="12"/>
                    <a:pt x="5" y="10"/>
                  </a:cubicBezTo>
                  <a:cubicBezTo>
                    <a:pt x="4" y="9"/>
                    <a:pt x="4" y="8"/>
                    <a:pt x="3" y="6"/>
                  </a:cubicBezTo>
                  <a:cubicBezTo>
                    <a:pt x="0" y="6"/>
                    <a:pt x="2" y="9"/>
                    <a:pt x="3" y="14"/>
                  </a:cubicBezTo>
                  <a:cubicBezTo>
                    <a:pt x="3" y="16"/>
                    <a:pt x="4" y="17"/>
                    <a:pt x="4" y="18"/>
                  </a:cubicBezTo>
                  <a:cubicBezTo>
                    <a:pt x="4" y="18"/>
                    <a:pt x="6" y="16"/>
                    <a:pt x="6" y="17"/>
                  </a:cubicBezTo>
                  <a:cubicBezTo>
                    <a:pt x="6" y="17"/>
                    <a:pt x="7" y="25"/>
                    <a:pt x="7" y="25"/>
                  </a:cubicBezTo>
                  <a:cubicBezTo>
                    <a:pt x="7" y="22"/>
                    <a:pt x="7" y="18"/>
                    <a:pt x="7" y="15"/>
                  </a:cubicBezTo>
                  <a:cubicBezTo>
                    <a:pt x="8" y="13"/>
                    <a:pt x="8" y="11"/>
                    <a:pt x="8" y="9"/>
                  </a:cubicBezTo>
                  <a:cubicBezTo>
                    <a:pt x="8" y="8"/>
                    <a:pt x="8" y="6"/>
                    <a:pt x="8" y="5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10" y="1"/>
                    <a:pt x="10" y="0"/>
                  </a:cubicBezTo>
                  <a:cubicBezTo>
                    <a:pt x="9" y="1"/>
                    <a:pt x="8" y="1"/>
                    <a:pt x="7" y="2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9" name="Freeform 19"/>
            <p:cNvSpPr>
              <a:spLocks noChangeArrowheads="1"/>
            </p:cNvSpPr>
            <p:nvPr/>
          </p:nvSpPr>
          <p:spPr bwMode="auto">
            <a:xfrm rot="4620000">
              <a:off x="5169" y="1781"/>
              <a:ext cx="106" cy="139"/>
            </a:xfrm>
            <a:custGeom>
              <a:avLst/>
              <a:gdLst>
                <a:gd name="T0" fmla="*/ 2147483646 w 10"/>
                <a:gd name="T1" fmla="*/ 0 h 20"/>
                <a:gd name="T2" fmla="*/ 2147483646 w 10"/>
                <a:gd name="T3" fmla="*/ 2147483646 h 20"/>
                <a:gd name="T4" fmla="*/ 2147483646 w 10"/>
                <a:gd name="T5" fmla="*/ 2147483646 h 20"/>
                <a:gd name="T6" fmla="*/ 0 w 10"/>
                <a:gd name="T7" fmla="*/ 2147483646 h 20"/>
                <a:gd name="T8" fmla="*/ 0 w 10"/>
                <a:gd name="T9" fmla="*/ 2147483646 h 20"/>
                <a:gd name="T10" fmla="*/ 2147483646 w 10"/>
                <a:gd name="T11" fmla="*/ 2147483646 h 20"/>
                <a:gd name="T12" fmla="*/ 2147483646 w 10"/>
                <a:gd name="T13" fmla="*/ 2147483646 h 20"/>
                <a:gd name="T14" fmla="*/ 2147483646 w 10"/>
                <a:gd name="T15" fmla="*/ 2147483646 h 20"/>
                <a:gd name="T16" fmla="*/ 2147483646 w 10"/>
                <a:gd name="T17" fmla="*/ 2147483646 h 20"/>
                <a:gd name="T18" fmla="*/ 2147483646 w 10"/>
                <a:gd name="T19" fmla="*/ 2147483646 h 20"/>
                <a:gd name="T20" fmla="*/ 2147483646 w 10"/>
                <a:gd name="T21" fmla="*/ 2147483646 h 20"/>
                <a:gd name="T22" fmla="*/ 2147483646 w 10"/>
                <a:gd name="T23" fmla="*/ 2147483646 h 20"/>
                <a:gd name="T24" fmla="*/ 2147483646 w 10"/>
                <a:gd name="T25" fmla="*/ 2147483646 h 20"/>
                <a:gd name="T26" fmla="*/ 2147483646 w 10"/>
                <a:gd name="T27" fmla="*/ 0 h 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20"/>
                <a:gd name="T44" fmla="*/ 10 w 10"/>
                <a:gd name="T45" fmla="*/ 20 h 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20">
                  <a:moveTo>
                    <a:pt x="9" y="0"/>
                  </a:moveTo>
                  <a:cubicBezTo>
                    <a:pt x="7" y="0"/>
                    <a:pt x="3" y="1"/>
                    <a:pt x="3" y="3"/>
                  </a:cubicBezTo>
                  <a:cubicBezTo>
                    <a:pt x="3" y="4"/>
                    <a:pt x="2" y="5"/>
                    <a:pt x="2" y="7"/>
                  </a:cubicBezTo>
                  <a:cubicBezTo>
                    <a:pt x="1" y="8"/>
                    <a:pt x="0" y="12"/>
                    <a:pt x="0" y="12"/>
                  </a:cubicBezTo>
                  <a:cubicBezTo>
                    <a:pt x="0" y="12"/>
                    <a:pt x="0" y="17"/>
                    <a:pt x="0" y="18"/>
                  </a:cubicBezTo>
                  <a:cubicBezTo>
                    <a:pt x="1" y="19"/>
                    <a:pt x="4" y="20"/>
                    <a:pt x="6" y="19"/>
                  </a:cubicBezTo>
                  <a:cubicBezTo>
                    <a:pt x="7" y="18"/>
                    <a:pt x="10" y="11"/>
                    <a:pt x="10" y="10"/>
                  </a:cubicBezTo>
                  <a:cubicBezTo>
                    <a:pt x="10" y="10"/>
                    <a:pt x="10" y="8"/>
                    <a:pt x="10" y="8"/>
                  </a:cubicBezTo>
                  <a:cubicBezTo>
                    <a:pt x="9" y="10"/>
                    <a:pt x="8" y="14"/>
                    <a:pt x="6" y="12"/>
                  </a:cubicBezTo>
                  <a:cubicBezTo>
                    <a:pt x="6" y="12"/>
                    <a:pt x="6" y="15"/>
                    <a:pt x="5" y="16"/>
                  </a:cubicBezTo>
                  <a:cubicBezTo>
                    <a:pt x="4" y="16"/>
                    <a:pt x="3" y="14"/>
                    <a:pt x="3" y="14"/>
                  </a:cubicBezTo>
                  <a:cubicBezTo>
                    <a:pt x="3" y="15"/>
                    <a:pt x="3" y="18"/>
                    <a:pt x="2" y="17"/>
                  </a:cubicBezTo>
                  <a:cubicBezTo>
                    <a:pt x="0" y="14"/>
                    <a:pt x="3" y="6"/>
                    <a:pt x="4" y="4"/>
                  </a:cubicBezTo>
                  <a:cubicBezTo>
                    <a:pt x="4" y="1"/>
                    <a:pt x="6" y="0"/>
                    <a:pt x="9" y="0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0" name="Freeform 20"/>
            <p:cNvSpPr>
              <a:spLocks noChangeArrowheads="1"/>
            </p:cNvSpPr>
            <p:nvPr/>
          </p:nvSpPr>
          <p:spPr bwMode="auto">
            <a:xfrm rot="4620000">
              <a:off x="5219" y="1841"/>
              <a:ext cx="53" cy="41"/>
            </a:xfrm>
            <a:custGeom>
              <a:avLst/>
              <a:gdLst>
                <a:gd name="T0" fmla="*/ 2147483646 w 5"/>
                <a:gd name="T1" fmla="*/ 2147483646 h 6"/>
                <a:gd name="T2" fmla="*/ 0 w 5"/>
                <a:gd name="T3" fmla="*/ 2147483646 h 6"/>
                <a:gd name="T4" fmla="*/ 0 w 5"/>
                <a:gd name="T5" fmla="*/ 2147483646 h 6"/>
                <a:gd name="T6" fmla="*/ 2147483646 w 5"/>
                <a:gd name="T7" fmla="*/ 2147483646 h 6"/>
                <a:gd name="T8" fmla="*/ 2147483646 w 5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5" y="1"/>
                  </a:moveTo>
                  <a:cubicBezTo>
                    <a:pt x="4" y="0"/>
                    <a:pt x="0" y="2"/>
                    <a:pt x="0" y="3"/>
                  </a:cubicBezTo>
                  <a:cubicBezTo>
                    <a:pt x="0" y="4"/>
                    <a:pt x="0" y="6"/>
                    <a:pt x="0" y="6"/>
                  </a:cubicBezTo>
                  <a:cubicBezTo>
                    <a:pt x="1" y="4"/>
                    <a:pt x="2" y="2"/>
                    <a:pt x="5" y="3"/>
                  </a:cubicBezTo>
                  <a:cubicBezTo>
                    <a:pt x="5" y="2"/>
                    <a:pt x="5" y="2"/>
                    <a:pt x="5" y="1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1" name="Freeform 21"/>
            <p:cNvSpPr>
              <a:spLocks noChangeArrowheads="1"/>
            </p:cNvSpPr>
            <p:nvPr/>
          </p:nvSpPr>
          <p:spPr bwMode="auto">
            <a:xfrm rot="4620000">
              <a:off x="4414" y="1425"/>
              <a:ext cx="235" cy="1325"/>
            </a:xfrm>
            <a:custGeom>
              <a:avLst/>
              <a:gdLst>
                <a:gd name="T0" fmla="*/ 0 w 22"/>
                <a:gd name="T1" fmla="*/ 0 h 189"/>
                <a:gd name="T2" fmla="*/ 2147483646 w 22"/>
                <a:gd name="T3" fmla="*/ 2147483646 h 189"/>
                <a:gd name="T4" fmla="*/ 2147483646 w 22"/>
                <a:gd name="T5" fmla="*/ 2147483646 h 189"/>
                <a:gd name="T6" fmla="*/ 2147483646 w 22"/>
                <a:gd name="T7" fmla="*/ 2147483646 h 189"/>
                <a:gd name="T8" fmla="*/ 2147483646 w 22"/>
                <a:gd name="T9" fmla="*/ 2147483646 h 189"/>
                <a:gd name="T10" fmla="*/ 2147483646 w 22"/>
                <a:gd name="T11" fmla="*/ 2147483646 h 189"/>
                <a:gd name="T12" fmla="*/ 2147483646 w 22"/>
                <a:gd name="T13" fmla="*/ 2147483646 h 189"/>
                <a:gd name="T14" fmla="*/ 2147483646 w 22"/>
                <a:gd name="T15" fmla="*/ 2147483646 h 189"/>
                <a:gd name="T16" fmla="*/ 2147483646 w 22"/>
                <a:gd name="T17" fmla="*/ 2147483646 h 189"/>
                <a:gd name="T18" fmla="*/ 2147483646 w 22"/>
                <a:gd name="T19" fmla="*/ 2147483646 h 189"/>
                <a:gd name="T20" fmla="*/ 2147483646 w 22"/>
                <a:gd name="T21" fmla="*/ 2147483646 h 189"/>
                <a:gd name="T22" fmla="*/ 2147483646 w 22"/>
                <a:gd name="T23" fmla="*/ 2147483646 h 189"/>
                <a:gd name="T24" fmla="*/ 2147483646 w 22"/>
                <a:gd name="T25" fmla="*/ 2147483646 h 189"/>
                <a:gd name="T26" fmla="*/ 2147483646 w 22"/>
                <a:gd name="T27" fmla="*/ 2147483646 h 189"/>
                <a:gd name="T28" fmla="*/ 2147483646 w 22"/>
                <a:gd name="T29" fmla="*/ 2147483646 h 189"/>
                <a:gd name="T30" fmla="*/ 2147483646 w 22"/>
                <a:gd name="T31" fmla="*/ 2147483646 h 189"/>
                <a:gd name="T32" fmla="*/ 2147483646 w 22"/>
                <a:gd name="T33" fmla="*/ 2147483646 h 189"/>
                <a:gd name="T34" fmla="*/ 2147483646 w 22"/>
                <a:gd name="T35" fmla="*/ 2147483646 h 189"/>
                <a:gd name="T36" fmla="*/ 2147483646 w 22"/>
                <a:gd name="T37" fmla="*/ 2147483646 h 189"/>
                <a:gd name="T38" fmla="*/ 2147483646 w 22"/>
                <a:gd name="T39" fmla="*/ 2147483646 h 189"/>
                <a:gd name="T40" fmla="*/ 2147483646 w 22"/>
                <a:gd name="T41" fmla="*/ 2147483646 h 189"/>
                <a:gd name="T42" fmla="*/ 0 w 22"/>
                <a:gd name="T43" fmla="*/ 0 h 1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"/>
                <a:gd name="T67" fmla="*/ 0 h 189"/>
                <a:gd name="T68" fmla="*/ 22 w 22"/>
                <a:gd name="T69" fmla="*/ 189 h 18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" h="189">
                  <a:moveTo>
                    <a:pt x="0" y="0"/>
                  </a:moveTo>
                  <a:cubicBezTo>
                    <a:pt x="0" y="0"/>
                    <a:pt x="2" y="2"/>
                    <a:pt x="3" y="4"/>
                  </a:cubicBezTo>
                  <a:cubicBezTo>
                    <a:pt x="4" y="6"/>
                    <a:pt x="5" y="15"/>
                    <a:pt x="5" y="15"/>
                  </a:cubicBezTo>
                  <a:cubicBezTo>
                    <a:pt x="5" y="20"/>
                    <a:pt x="5" y="24"/>
                    <a:pt x="6" y="28"/>
                  </a:cubicBezTo>
                  <a:cubicBezTo>
                    <a:pt x="6" y="31"/>
                    <a:pt x="6" y="34"/>
                    <a:pt x="7" y="37"/>
                  </a:cubicBezTo>
                  <a:cubicBezTo>
                    <a:pt x="11" y="70"/>
                    <a:pt x="16" y="103"/>
                    <a:pt x="19" y="137"/>
                  </a:cubicBezTo>
                  <a:cubicBezTo>
                    <a:pt x="19" y="142"/>
                    <a:pt x="19" y="147"/>
                    <a:pt x="20" y="153"/>
                  </a:cubicBezTo>
                  <a:cubicBezTo>
                    <a:pt x="20" y="153"/>
                    <a:pt x="20" y="163"/>
                    <a:pt x="19" y="166"/>
                  </a:cubicBezTo>
                  <a:cubicBezTo>
                    <a:pt x="18" y="170"/>
                    <a:pt x="15" y="176"/>
                    <a:pt x="15" y="176"/>
                  </a:cubicBezTo>
                  <a:cubicBezTo>
                    <a:pt x="15" y="176"/>
                    <a:pt x="13" y="180"/>
                    <a:pt x="13" y="182"/>
                  </a:cubicBezTo>
                  <a:cubicBezTo>
                    <a:pt x="14" y="184"/>
                    <a:pt x="17" y="189"/>
                    <a:pt x="17" y="189"/>
                  </a:cubicBezTo>
                  <a:cubicBezTo>
                    <a:pt x="18" y="189"/>
                    <a:pt x="18" y="189"/>
                    <a:pt x="18" y="189"/>
                  </a:cubicBezTo>
                  <a:cubicBezTo>
                    <a:pt x="19" y="188"/>
                    <a:pt x="19" y="187"/>
                    <a:pt x="19" y="186"/>
                  </a:cubicBezTo>
                  <a:cubicBezTo>
                    <a:pt x="16" y="185"/>
                    <a:pt x="17" y="181"/>
                    <a:pt x="17" y="179"/>
                  </a:cubicBezTo>
                  <a:cubicBezTo>
                    <a:pt x="17" y="179"/>
                    <a:pt x="17" y="176"/>
                    <a:pt x="18" y="173"/>
                  </a:cubicBezTo>
                  <a:cubicBezTo>
                    <a:pt x="22" y="164"/>
                    <a:pt x="21" y="153"/>
                    <a:pt x="21" y="143"/>
                  </a:cubicBezTo>
                  <a:cubicBezTo>
                    <a:pt x="20" y="136"/>
                    <a:pt x="19" y="128"/>
                    <a:pt x="19" y="121"/>
                  </a:cubicBezTo>
                  <a:cubicBezTo>
                    <a:pt x="15" y="92"/>
                    <a:pt x="11" y="62"/>
                    <a:pt x="7" y="33"/>
                  </a:cubicBezTo>
                  <a:cubicBezTo>
                    <a:pt x="7" y="28"/>
                    <a:pt x="6" y="23"/>
                    <a:pt x="6" y="17"/>
                  </a:cubicBezTo>
                  <a:cubicBezTo>
                    <a:pt x="6" y="17"/>
                    <a:pt x="4" y="6"/>
                    <a:pt x="5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1"/>
                    <a:pt x="4" y="1"/>
                    <a:pt x="0" y="0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2" name="Freeform 22"/>
            <p:cNvSpPr>
              <a:spLocks noChangeArrowheads="1"/>
            </p:cNvSpPr>
            <p:nvPr/>
          </p:nvSpPr>
          <p:spPr bwMode="auto">
            <a:xfrm rot="4620000">
              <a:off x="5161" y="1907"/>
              <a:ext cx="246" cy="132"/>
            </a:xfrm>
            <a:custGeom>
              <a:avLst/>
              <a:gdLst>
                <a:gd name="T0" fmla="*/ 2147483646 w 23"/>
                <a:gd name="T1" fmla="*/ 2147483646 h 19"/>
                <a:gd name="T2" fmla="*/ 2147483646 w 23"/>
                <a:gd name="T3" fmla="*/ 2147483646 h 19"/>
                <a:gd name="T4" fmla="*/ 2147483646 w 23"/>
                <a:gd name="T5" fmla="*/ 2147483646 h 19"/>
                <a:gd name="T6" fmla="*/ 2147483646 w 23"/>
                <a:gd name="T7" fmla="*/ 0 h 19"/>
                <a:gd name="T8" fmla="*/ 2147483646 w 23"/>
                <a:gd name="T9" fmla="*/ 2147483646 h 19"/>
                <a:gd name="T10" fmla="*/ 2147483646 w 23"/>
                <a:gd name="T11" fmla="*/ 2147483646 h 19"/>
                <a:gd name="T12" fmla="*/ 2147483646 w 23"/>
                <a:gd name="T13" fmla="*/ 2147483646 h 19"/>
                <a:gd name="T14" fmla="*/ 2147483646 w 23"/>
                <a:gd name="T15" fmla="*/ 2147483646 h 19"/>
                <a:gd name="T16" fmla="*/ 2147483646 w 23"/>
                <a:gd name="T17" fmla="*/ 2147483646 h 19"/>
                <a:gd name="T18" fmla="*/ 2147483646 w 23"/>
                <a:gd name="T19" fmla="*/ 2147483646 h 19"/>
                <a:gd name="T20" fmla="*/ 2147483646 w 23"/>
                <a:gd name="T21" fmla="*/ 2147483646 h 19"/>
                <a:gd name="T22" fmla="*/ 2147483646 w 23"/>
                <a:gd name="T23" fmla="*/ 2147483646 h 19"/>
                <a:gd name="T24" fmla="*/ 2147483646 w 23"/>
                <a:gd name="T25" fmla="*/ 2147483646 h 19"/>
                <a:gd name="T26" fmla="*/ 2147483646 w 23"/>
                <a:gd name="T27" fmla="*/ 2147483646 h 19"/>
                <a:gd name="T28" fmla="*/ 2147483646 w 23"/>
                <a:gd name="T29" fmla="*/ 2147483646 h 19"/>
                <a:gd name="T30" fmla="*/ 2147483646 w 23"/>
                <a:gd name="T31" fmla="*/ 2147483646 h 19"/>
                <a:gd name="T32" fmla="*/ 2147483646 w 23"/>
                <a:gd name="T33" fmla="*/ 2147483646 h 19"/>
                <a:gd name="T34" fmla="*/ 2147483646 w 23"/>
                <a:gd name="T35" fmla="*/ 2147483646 h 19"/>
                <a:gd name="T36" fmla="*/ 0 w 23"/>
                <a:gd name="T37" fmla="*/ 2147483646 h 19"/>
                <a:gd name="T38" fmla="*/ 2147483646 w 23"/>
                <a:gd name="T39" fmla="*/ 2147483646 h 19"/>
                <a:gd name="T40" fmla="*/ 2147483646 w 23"/>
                <a:gd name="T41" fmla="*/ 2147483646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"/>
                <a:gd name="T64" fmla="*/ 0 h 19"/>
                <a:gd name="T65" fmla="*/ 23 w 23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" h="19">
                  <a:moveTo>
                    <a:pt x="1" y="4"/>
                  </a:moveTo>
                  <a:cubicBezTo>
                    <a:pt x="2" y="4"/>
                    <a:pt x="8" y="4"/>
                    <a:pt x="8" y="6"/>
                  </a:cubicBezTo>
                  <a:cubicBezTo>
                    <a:pt x="8" y="7"/>
                    <a:pt x="8" y="8"/>
                    <a:pt x="8" y="8"/>
                  </a:cubicBezTo>
                  <a:cubicBezTo>
                    <a:pt x="14" y="7"/>
                    <a:pt x="17" y="5"/>
                    <a:pt x="18" y="0"/>
                  </a:cubicBezTo>
                  <a:cubicBezTo>
                    <a:pt x="20" y="1"/>
                    <a:pt x="21" y="2"/>
                    <a:pt x="23" y="3"/>
                  </a:cubicBezTo>
                  <a:cubicBezTo>
                    <a:pt x="22" y="5"/>
                    <a:pt x="20" y="4"/>
                    <a:pt x="19" y="3"/>
                  </a:cubicBezTo>
                  <a:cubicBezTo>
                    <a:pt x="17" y="5"/>
                    <a:pt x="15" y="7"/>
                    <a:pt x="12" y="8"/>
                  </a:cubicBezTo>
                  <a:cubicBezTo>
                    <a:pt x="13" y="8"/>
                    <a:pt x="14" y="7"/>
                    <a:pt x="16" y="7"/>
                  </a:cubicBezTo>
                  <a:cubicBezTo>
                    <a:pt x="14" y="8"/>
                    <a:pt x="13" y="8"/>
                    <a:pt x="12" y="9"/>
                  </a:cubicBezTo>
                  <a:cubicBezTo>
                    <a:pt x="12" y="9"/>
                    <a:pt x="13" y="9"/>
                    <a:pt x="14" y="9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0" y="11"/>
                    <a:pt x="9" y="12"/>
                    <a:pt x="8" y="12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6"/>
                    <a:pt x="9" y="17"/>
                    <a:pt x="8" y="19"/>
                  </a:cubicBezTo>
                  <a:cubicBezTo>
                    <a:pt x="7" y="19"/>
                    <a:pt x="7" y="15"/>
                    <a:pt x="6" y="14"/>
                  </a:cubicBezTo>
                  <a:cubicBezTo>
                    <a:pt x="7" y="12"/>
                    <a:pt x="7" y="12"/>
                    <a:pt x="5" y="11"/>
                  </a:cubicBezTo>
                  <a:cubicBezTo>
                    <a:pt x="5" y="9"/>
                    <a:pt x="4" y="8"/>
                    <a:pt x="3" y="8"/>
                  </a:cubicBezTo>
                  <a:cubicBezTo>
                    <a:pt x="3" y="6"/>
                    <a:pt x="2" y="6"/>
                    <a:pt x="0" y="6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3" name="Freeform 23"/>
            <p:cNvSpPr>
              <a:spLocks noChangeArrowheads="1"/>
            </p:cNvSpPr>
            <p:nvPr/>
          </p:nvSpPr>
          <p:spPr bwMode="auto">
            <a:xfrm rot="4620000">
              <a:off x="4474" y="1644"/>
              <a:ext cx="385" cy="1311"/>
            </a:xfrm>
            <a:custGeom>
              <a:avLst/>
              <a:gdLst>
                <a:gd name="T0" fmla="*/ 2147483646 w 36"/>
                <a:gd name="T1" fmla="*/ 2147483646 h 187"/>
                <a:gd name="T2" fmla="*/ 2147483646 w 36"/>
                <a:gd name="T3" fmla="*/ 2147483646 h 187"/>
                <a:gd name="T4" fmla="*/ 2147483646 w 36"/>
                <a:gd name="T5" fmla="*/ 2147483646 h 187"/>
                <a:gd name="T6" fmla="*/ 2147483646 w 36"/>
                <a:gd name="T7" fmla="*/ 2147483646 h 187"/>
                <a:gd name="T8" fmla="*/ 2147483646 w 36"/>
                <a:gd name="T9" fmla="*/ 2147483646 h 187"/>
                <a:gd name="T10" fmla="*/ 2147483646 w 36"/>
                <a:gd name="T11" fmla="*/ 2147483646 h 187"/>
                <a:gd name="T12" fmla="*/ 2147483646 w 36"/>
                <a:gd name="T13" fmla="*/ 2147483646 h 187"/>
                <a:gd name="T14" fmla="*/ 2147483646 w 36"/>
                <a:gd name="T15" fmla="*/ 2147483646 h 187"/>
                <a:gd name="T16" fmla="*/ 2147483646 w 36"/>
                <a:gd name="T17" fmla="*/ 2147483646 h 187"/>
                <a:gd name="T18" fmla="*/ 2147483646 w 36"/>
                <a:gd name="T19" fmla="*/ 2147483646 h 187"/>
                <a:gd name="T20" fmla="*/ 2147483646 w 36"/>
                <a:gd name="T21" fmla="*/ 2147483646 h 187"/>
                <a:gd name="T22" fmla="*/ 2147483646 w 36"/>
                <a:gd name="T23" fmla="*/ 2147483646 h 187"/>
                <a:gd name="T24" fmla="*/ 2147483646 w 36"/>
                <a:gd name="T25" fmla="*/ 2147483646 h 187"/>
                <a:gd name="T26" fmla="*/ 2147483646 w 36"/>
                <a:gd name="T27" fmla="*/ 2147483646 h 187"/>
                <a:gd name="T28" fmla="*/ 2147483646 w 36"/>
                <a:gd name="T29" fmla="*/ 2147483646 h 187"/>
                <a:gd name="T30" fmla="*/ 2147483646 w 36"/>
                <a:gd name="T31" fmla="*/ 2147483646 h 187"/>
                <a:gd name="T32" fmla="*/ 2147483646 w 36"/>
                <a:gd name="T33" fmla="*/ 2147483646 h 187"/>
                <a:gd name="T34" fmla="*/ 2147483646 w 36"/>
                <a:gd name="T35" fmla="*/ 2147483646 h 187"/>
                <a:gd name="T36" fmla="*/ 2147483646 w 36"/>
                <a:gd name="T37" fmla="*/ 2147483646 h 187"/>
                <a:gd name="T38" fmla="*/ 2147483646 w 36"/>
                <a:gd name="T39" fmla="*/ 2147483646 h 187"/>
                <a:gd name="T40" fmla="*/ 0 w 36"/>
                <a:gd name="T41" fmla="*/ 2147483646 h 187"/>
                <a:gd name="T42" fmla="*/ 2147483646 w 36"/>
                <a:gd name="T43" fmla="*/ 2147483646 h 187"/>
                <a:gd name="T44" fmla="*/ 2147483646 w 36"/>
                <a:gd name="T45" fmla="*/ 2147483646 h 187"/>
                <a:gd name="T46" fmla="*/ 2147483646 w 36"/>
                <a:gd name="T47" fmla="*/ 2147483646 h 187"/>
                <a:gd name="T48" fmla="*/ 2147483646 w 36"/>
                <a:gd name="T49" fmla="*/ 2147483646 h 187"/>
                <a:gd name="T50" fmla="*/ 2147483646 w 36"/>
                <a:gd name="T51" fmla="*/ 2147483646 h 187"/>
                <a:gd name="T52" fmla="*/ 2147483646 w 36"/>
                <a:gd name="T53" fmla="*/ 2147483646 h 187"/>
                <a:gd name="T54" fmla="*/ 2147483646 w 36"/>
                <a:gd name="T55" fmla="*/ 2147483646 h 187"/>
                <a:gd name="T56" fmla="*/ 2147483646 w 36"/>
                <a:gd name="T57" fmla="*/ 0 h 187"/>
                <a:gd name="T58" fmla="*/ 2147483646 w 36"/>
                <a:gd name="T59" fmla="*/ 2147483646 h 187"/>
                <a:gd name="T60" fmla="*/ 2147483646 w 36"/>
                <a:gd name="T61" fmla="*/ 0 h 187"/>
                <a:gd name="T62" fmla="*/ 2147483646 w 36"/>
                <a:gd name="T63" fmla="*/ 0 h 187"/>
                <a:gd name="T64" fmla="*/ 2147483646 w 36"/>
                <a:gd name="T65" fmla="*/ 2147483646 h 187"/>
                <a:gd name="T66" fmla="*/ 2147483646 w 36"/>
                <a:gd name="T67" fmla="*/ 2147483646 h 18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"/>
                <a:gd name="T103" fmla="*/ 0 h 187"/>
                <a:gd name="T104" fmla="*/ 36 w 36"/>
                <a:gd name="T105" fmla="*/ 187 h 18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" h="187">
                  <a:moveTo>
                    <a:pt x="18" y="2"/>
                  </a:moveTo>
                  <a:cubicBezTo>
                    <a:pt x="18" y="2"/>
                    <a:pt x="15" y="3"/>
                    <a:pt x="14" y="3"/>
                  </a:cubicBezTo>
                  <a:cubicBezTo>
                    <a:pt x="12" y="4"/>
                    <a:pt x="7" y="10"/>
                    <a:pt x="7" y="10"/>
                  </a:cubicBezTo>
                  <a:cubicBezTo>
                    <a:pt x="6" y="12"/>
                    <a:pt x="2" y="18"/>
                    <a:pt x="5" y="20"/>
                  </a:cubicBezTo>
                  <a:cubicBezTo>
                    <a:pt x="6" y="21"/>
                    <a:pt x="7" y="27"/>
                    <a:pt x="6" y="28"/>
                  </a:cubicBezTo>
                  <a:cubicBezTo>
                    <a:pt x="6" y="29"/>
                    <a:pt x="3" y="32"/>
                    <a:pt x="3" y="33"/>
                  </a:cubicBezTo>
                  <a:cubicBezTo>
                    <a:pt x="3" y="34"/>
                    <a:pt x="6" y="60"/>
                    <a:pt x="6" y="60"/>
                  </a:cubicBezTo>
                  <a:cubicBezTo>
                    <a:pt x="7" y="73"/>
                    <a:pt x="9" y="85"/>
                    <a:pt x="10" y="98"/>
                  </a:cubicBezTo>
                  <a:cubicBezTo>
                    <a:pt x="13" y="116"/>
                    <a:pt x="17" y="135"/>
                    <a:pt x="20" y="153"/>
                  </a:cubicBezTo>
                  <a:cubicBezTo>
                    <a:pt x="22" y="160"/>
                    <a:pt x="24" y="167"/>
                    <a:pt x="26" y="174"/>
                  </a:cubicBezTo>
                  <a:cubicBezTo>
                    <a:pt x="26" y="174"/>
                    <a:pt x="30" y="181"/>
                    <a:pt x="30" y="182"/>
                  </a:cubicBezTo>
                  <a:cubicBezTo>
                    <a:pt x="31" y="182"/>
                    <a:pt x="34" y="182"/>
                    <a:pt x="34" y="182"/>
                  </a:cubicBezTo>
                  <a:cubicBezTo>
                    <a:pt x="34" y="183"/>
                    <a:pt x="35" y="184"/>
                    <a:pt x="36" y="185"/>
                  </a:cubicBezTo>
                  <a:cubicBezTo>
                    <a:pt x="36" y="185"/>
                    <a:pt x="35" y="187"/>
                    <a:pt x="33" y="186"/>
                  </a:cubicBezTo>
                  <a:cubicBezTo>
                    <a:pt x="30" y="185"/>
                    <a:pt x="29" y="184"/>
                    <a:pt x="27" y="180"/>
                  </a:cubicBezTo>
                  <a:cubicBezTo>
                    <a:pt x="25" y="177"/>
                    <a:pt x="20" y="159"/>
                    <a:pt x="20" y="159"/>
                  </a:cubicBezTo>
                  <a:cubicBezTo>
                    <a:pt x="20" y="159"/>
                    <a:pt x="15" y="136"/>
                    <a:pt x="14" y="132"/>
                  </a:cubicBezTo>
                  <a:cubicBezTo>
                    <a:pt x="14" y="129"/>
                    <a:pt x="12" y="117"/>
                    <a:pt x="11" y="111"/>
                  </a:cubicBezTo>
                  <a:cubicBezTo>
                    <a:pt x="8" y="96"/>
                    <a:pt x="6" y="80"/>
                    <a:pt x="4" y="65"/>
                  </a:cubicBezTo>
                  <a:cubicBezTo>
                    <a:pt x="4" y="65"/>
                    <a:pt x="1" y="50"/>
                    <a:pt x="1" y="49"/>
                  </a:cubicBezTo>
                  <a:cubicBezTo>
                    <a:pt x="1" y="47"/>
                    <a:pt x="0" y="39"/>
                    <a:pt x="0" y="39"/>
                  </a:cubicBezTo>
                  <a:cubicBezTo>
                    <a:pt x="0" y="39"/>
                    <a:pt x="4" y="57"/>
                    <a:pt x="4" y="56"/>
                  </a:cubicBezTo>
                  <a:cubicBezTo>
                    <a:pt x="4" y="55"/>
                    <a:pt x="2" y="32"/>
                    <a:pt x="2" y="32"/>
                  </a:cubicBezTo>
                  <a:cubicBezTo>
                    <a:pt x="2" y="31"/>
                    <a:pt x="0" y="22"/>
                    <a:pt x="1" y="17"/>
                  </a:cubicBezTo>
                  <a:cubicBezTo>
                    <a:pt x="3" y="12"/>
                    <a:pt x="6" y="9"/>
                    <a:pt x="6" y="9"/>
                  </a:cubicBezTo>
                  <a:cubicBezTo>
                    <a:pt x="4" y="11"/>
                    <a:pt x="3" y="12"/>
                    <a:pt x="1" y="14"/>
                  </a:cubicBezTo>
                  <a:cubicBezTo>
                    <a:pt x="3" y="11"/>
                    <a:pt x="5" y="8"/>
                    <a:pt x="8" y="5"/>
                  </a:cubicBezTo>
                  <a:cubicBezTo>
                    <a:pt x="6" y="6"/>
                    <a:pt x="5" y="6"/>
                    <a:pt x="3" y="7"/>
                  </a:cubicBezTo>
                  <a:cubicBezTo>
                    <a:pt x="6" y="4"/>
                    <a:pt x="10" y="2"/>
                    <a:pt x="13" y="0"/>
                  </a:cubicBezTo>
                  <a:cubicBezTo>
                    <a:pt x="12" y="1"/>
                    <a:pt x="11" y="2"/>
                    <a:pt x="10" y="3"/>
                  </a:cubicBezTo>
                  <a:cubicBezTo>
                    <a:pt x="10" y="3"/>
                    <a:pt x="13" y="0"/>
                    <a:pt x="14" y="0"/>
                  </a:cubicBezTo>
                  <a:cubicBezTo>
                    <a:pt x="15" y="0"/>
                    <a:pt x="17" y="0"/>
                    <a:pt x="17" y="0"/>
                  </a:cubicBezTo>
                  <a:cubicBezTo>
                    <a:pt x="17" y="0"/>
                    <a:pt x="17" y="1"/>
                    <a:pt x="16" y="1"/>
                  </a:cubicBezTo>
                  <a:cubicBezTo>
                    <a:pt x="17" y="1"/>
                    <a:pt x="18" y="2"/>
                    <a:pt x="18" y="2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4" name="Freeform 24"/>
            <p:cNvSpPr>
              <a:spLocks noChangeArrowheads="1"/>
            </p:cNvSpPr>
            <p:nvPr/>
          </p:nvSpPr>
          <p:spPr bwMode="auto">
            <a:xfrm rot="4620000">
              <a:off x="5310" y="2125"/>
              <a:ext cx="106" cy="132"/>
            </a:xfrm>
            <a:custGeom>
              <a:avLst/>
              <a:gdLst>
                <a:gd name="T0" fmla="*/ 2147483646 w 10"/>
                <a:gd name="T1" fmla="*/ 0 h 19"/>
                <a:gd name="T2" fmla="*/ 2147483646 w 10"/>
                <a:gd name="T3" fmla="*/ 2147483646 h 19"/>
                <a:gd name="T4" fmla="*/ 2147483646 w 10"/>
                <a:gd name="T5" fmla="*/ 2147483646 h 19"/>
                <a:gd name="T6" fmla="*/ 0 w 10"/>
                <a:gd name="T7" fmla="*/ 2147483646 h 19"/>
                <a:gd name="T8" fmla="*/ 2147483646 w 10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9"/>
                <a:gd name="T17" fmla="*/ 10 w 1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9">
                  <a:moveTo>
                    <a:pt x="6" y="0"/>
                  </a:moveTo>
                  <a:cubicBezTo>
                    <a:pt x="9" y="3"/>
                    <a:pt x="10" y="12"/>
                    <a:pt x="7" y="15"/>
                  </a:cubicBezTo>
                  <a:cubicBezTo>
                    <a:pt x="6" y="16"/>
                    <a:pt x="4" y="19"/>
                    <a:pt x="2" y="18"/>
                  </a:cubicBezTo>
                  <a:cubicBezTo>
                    <a:pt x="1" y="17"/>
                    <a:pt x="1" y="15"/>
                    <a:pt x="0" y="14"/>
                  </a:cubicBezTo>
                  <a:cubicBezTo>
                    <a:pt x="9" y="15"/>
                    <a:pt x="8" y="5"/>
                    <a:pt x="6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5" name="Freeform 25"/>
            <p:cNvSpPr>
              <a:spLocks noChangeArrowheads="1"/>
            </p:cNvSpPr>
            <p:nvPr/>
          </p:nvSpPr>
          <p:spPr bwMode="auto">
            <a:xfrm rot="4620000">
              <a:off x="5337" y="2069"/>
              <a:ext cx="149" cy="48"/>
            </a:xfrm>
            <a:custGeom>
              <a:avLst/>
              <a:gdLst>
                <a:gd name="T0" fmla="*/ 2147483646 w 14"/>
                <a:gd name="T1" fmla="*/ 0 h 7"/>
                <a:gd name="T2" fmla="*/ 2147483646 w 14"/>
                <a:gd name="T3" fmla="*/ 2147483646 h 7"/>
                <a:gd name="T4" fmla="*/ 2147483646 w 14"/>
                <a:gd name="T5" fmla="*/ 2147483646 h 7"/>
                <a:gd name="T6" fmla="*/ 0 w 14"/>
                <a:gd name="T7" fmla="*/ 2147483646 h 7"/>
                <a:gd name="T8" fmla="*/ 2147483646 w 1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7"/>
                <a:gd name="T17" fmla="*/ 14 w 1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7">
                  <a:moveTo>
                    <a:pt x="6" y="0"/>
                  </a:moveTo>
                  <a:cubicBezTo>
                    <a:pt x="11" y="0"/>
                    <a:pt x="14" y="2"/>
                    <a:pt x="14" y="2"/>
                  </a:cubicBezTo>
                  <a:cubicBezTo>
                    <a:pt x="9" y="0"/>
                    <a:pt x="4" y="1"/>
                    <a:pt x="2" y="7"/>
                  </a:cubicBezTo>
                  <a:cubicBezTo>
                    <a:pt x="1" y="6"/>
                    <a:pt x="1" y="6"/>
                    <a:pt x="0" y="5"/>
                  </a:cubicBezTo>
                  <a:cubicBezTo>
                    <a:pt x="0" y="5"/>
                    <a:pt x="2" y="0"/>
                    <a:pt x="6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6" name="Freeform 26"/>
            <p:cNvSpPr>
              <a:spLocks noChangeArrowheads="1"/>
            </p:cNvSpPr>
            <p:nvPr/>
          </p:nvSpPr>
          <p:spPr bwMode="auto">
            <a:xfrm rot="4620000">
              <a:off x="5128" y="1819"/>
              <a:ext cx="106" cy="104"/>
            </a:xfrm>
            <a:custGeom>
              <a:avLst/>
              <a:gdLst>
                <a:gd name="T0" fmla="*/ 2147483646 w 10"/>
                <a:gd name="T1" fmla="*/ 0 h 15"/>
                <a:gd name="T2" fmla="*/ 2147483646 w 10"/>
                <a:gd name="T3" fmla="*/ 2147483646 h 15"/>
                <a:gd name="T4" fmla="*/ 2147483646 w 10"/>
                <a:gd name="T5" fmla="*/ 2147483646 h 15"/>
                <a:gd name="T6" fmla="*/ 2147483646 w 10"/>
                <a:gd name="T7" fmla="*/ 2147483646 h 15"/>
                <a:gd name="T8" fmla="*/ 2147483646 w 10"/>
                <a:gd name="T9" fmla="*/ 2147483646 h 15"/>
                <a:gd name="T10" fmla="*/ 2147483646 w 10"/>
                <a:gd name="T11" fmla="*/ 2147483646 h 15"/>
                <a:gd name="T12" fmla="*/ 2147483646 w 10"/>
                <a:gd name="T13" fmla="*/ 2147483646 h 15"/>
                <a:gd name="T14" fmla="*/ 0 w 10"/>
                <a:gd name="T15" fmla="*/ 2147483646 h 15"/>
                <a:gd name="T16" fmla="*/ 2147483646 w 10"/>
                <a:gd name="T17" fmla="*/ 2147483646 h 15"/>
                <a:gd name="T18" fmla="*/ 2147483646 w 10"/>
                <a:gd name="T19" fmla="*/ 2147483646 h 15"/>
                <a:gd name="T20" fmla="*/ 2147483646 w 10"/>
                <a:gd name="T21" fmla="*/ 2147483646 h 15"/>
                <a:gd name="T22" fmla="*/ 2147483646 w 10"/>
                <a:gd name="T23" fmla="*/ 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5"/>
                <a:gd name="T38" fmla="*/ 10 w 10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5">
                  <a:moveTo>
                    <a:pt x="9" y="0"/>
                  </a:moveTo>
                  <a:cubicBezTo>
                    <a:pt x="10" y="2"/>
                    <a:pt x="10" y="3"/>
                    <a:pt x="10" y="6"/>
                  </a:cubicBezTo>
                  <a:cubicBezTo>
                    <a:pt x="10" y="6"/>
                    <a:pt x="8" y="6"/>
                    <a:pt x="8" y="7"/>
                  </a:cubicBezTo>
                  <a:cubicBezTo>
                    <a:pt x="8" y="8"/>
                    <a:pt x="8" y="11"/>
                    <a:pt x="8" y="11"/>
                  </a:cubicBezTo>
                  <a:cubicBezTo>
                    <a:pt x="8" y="12"/>
                    <a:pt x="7" y="12"/>
                    <a:pt x="7" y="13"/>
                  </a:cubicBezTo>
                  <a:cubicBezTo>
                    <a:pt x="7" y="15"/>
                    <a:pt x="5" y="15"/>
                    <a:pt x="5" y="15"/>
                  </a:cubicBezTo>
                  <a:cubicBezTo>
                    <a:pt x="6" y="14"/>
                    <a:pt x="2" y="11"/>
                    <a:pt x="1" y="11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1" y="11"/>
                    <a:pt x="4" y="9"/>
                    <a:pt x="4" y="7"/>
                  </a:cubicBezTo>
                  <a:cubicBezTo>
                    <a:pt x="4" y="7"/>
                    <a:pt x="5" y="9"/>
                    <a:pt x="6" y="9"/>
                  </a:cubicBezTo>
                  <a:cubicBezTo>
                    <a:pt x="7" y="8"/>
                    <a:pt x="7" y="5"/>
                    <a:pt x="7" y="5"/>
                  </a:cubicBezTo>
                  <a:cubicBezTo>
                    <a:pt x="9" y="3"/>
                    <a:pt x="9" y="2"/>
                    <a:pt x="9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7" name="Freeform 27"/>
            <p:cNvSpPr>
              <a:spLocks noChangeArrowheads="1"/>
            </p:cNvSpPr>
            <p:nvPr/>
          </p:nvSpPr>
          <p:spPr bwMode="auto">
            <a:xfrm rot="4620000">
              <a:off x="3755" y="2442"/>
              <a:ext cx="321" cy="62"/>
            </a:xfrm>
            <a:custGeom>
              <a:avLst/>
              <a:gdLst>
                <a:gd name="T0" fmla="*/ 0 w 30"/>
                <a:gd name="T1" fmla="*/ 2147483646 h 9"/>
                <a:gd name="T2" fmla="*/ 2147483646 w 30"/>
                <a:gd name="T3" fmla="*/ 2147483646 h 9"/>
                <a:gd name="T4" fmla="*/ 2147483646 w 30"/>
                <a:gd name="T5" fmla="*/ 2147483646 h 9"/>
                <a:gd name="T6" fmla="*/ 2147483646 w 30"/>
                <a:gd name="T7" fmla="*/ 2147483646 h 9"/>
                <a:gd name="T8" fmla="*/ 2147483646 w 30"/>
                <a:gd name="T9" fmla="*/ 2147483646 h 9"/>
                <a:gd name="T10" fmla="*/ 2147483646 w 30"/>
                <a:gd name="T11" fmla="*/ 2147483646 h 9"/>
                <a:gd name="T12" fmla="*/ 2147483646 w 30"/>
                <a:gd name="T13" fmla="*/ 2147483646 h 9"/>
                <a:gd name="T14" fmla="*/ 2147483646 w 30"/>
                <a:gd name="T15" fmla="*/ 2147483646 h 9"/>
                <a:gd name="T16" fmla="*/ 0 w 30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9"/>
                <a:gd name="T29" fmla="*/ 30 w 30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9">
                  <a:moveTo>
                    <a:pt x="0" y="6"/>
                  </a:moveTo>
                  <a:cubicBezTo>
                    <a:pt x="3" y="6"/>
                    <a:pt x="2" y="2"/>
                    <a:pt x="3" y="2"/>
                  </a:cubicBezTo>
                  <a:cubicBezTo>
                    <a:pt x="5" y="5"/>
                    <a:pt x="10" y="0"/>
                    <a:pt x="13" y="1"/>
                  </a:cubicBezTo>
                  <a:cubicBezTo>
                    <a:pt x="17" y="2"/>
                    <a:pt x="19" y="7"/>
                    <a:pt x="24" y="8"/>
                  </a:cubicBezTo>
                  <a:cubicBezTo>
                    <a:pt x="26" y="8"/>
                    <a:pt x="30" y="9"/>
                    <a:pt x="30" y="9"/>
                  </a:cubicBezTo>
                  <a:cubicBezTo>
                    <a:pt x="24" y="9"/>
                    <a:pt x="19" y="7"/>
                    <a:pt x="16" y="3"/>
                  </a:cubicBezTo>
                  <a:cubicBezTo>
                    <a:pt x="16" y="3"/>
                    <a:pt x="13" y="3"/>
                    <a:pt x="11" y="4"/>
                  </a:cubicBez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6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8" name="Freeform 28"/>
            <p:cNvSpPr>
              <a:spLocks noChangeArrowheads="1"/>
            </p:cNvSpPr>
            <p:nvPr/>
          </p:nvSpPr>
          <p:spPr bwMode="auto">
            <a:xfrm rot="4620000">
              <a:off x="3976" y="2303"/>
              <a:ext cx="106" cy="132"/>
            </a:xfrm>
            <a:custGeom>
              <a:avLst/>
              <a:gdLst>
                <a:gd name="T0" fmla="*/ 2147483646 w 10"/>
                <a:gd name="T1" fmla="*/ 2147483646 h 19"/>
                <a:gd name="T2" fmla="*/ 2147483646 w 10"/>
                <a:gd name="T3" fmla="*/ 2147483646 h 19"/>
                <a:gd name="T4" fmla="*/ 0 w 10"/>
                <a:gd name="T5" fmla="*/ 2147483646 h 19"/>
                <a:gd name="T6" fmla="*/ 2147483646 w 10"/>
                <a:gd name="T7" fmla="*/ 2147483646 h 19"/>
                <a:gd name="T8" fmla="*/ 2147483646 w 10"/>
                <a:gd name="T9" fmla="*/ 2147483646 h 19"/>
                <a:gd name="T10" fmla="*/ 2147483646 w 10"/>
                <a:gd name="T11" fmla="*/ 2147483646 h 19"/>
                <a:gd name="T12" fmla="*/ 2147483646 w 10"/>
                <a:gd name="T13" fmla="*/ 2147483646 h 19"/>
                <a:gd name="T14" fmla="*/ 2147483646 w 10"/>
                <a:gd name="T15" fmla="*/ 0 h 19"/>
                <a:gd name="T16" fmla="*/ 2147483646 w 10"/>
                <a:gd name="T17" fmla="*/ 2147483646 h 19"/>
                <a:gd name="T18" fmla="*/ 2147483646 w 10"/>
                <a:gd name="T19" fmla="*/ 2147483646 h 19"/>
                <a:gd name="T20" fmla="*/ 2147483646 w 10"/>
                <a:gd name="T21" fmla="*/ 2147483646 h 19"/>
                <a:gd name="T22" fmla="*/ 2147483646 w 10"/>
                <a:gd name="T23" fmla="*/ 2147483646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9"/>
                <a:gd name="T38" fmla="*/ 10 w 10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9">
                  <a:moveTo>
                    <a:pt x="4" y="16"/>
                  </a:moveTo>
                  <a:cubicBezTo>
                    <a:pt x="4" y="16"/>
                    <a:pt x="3" y="18"/>
                    <a:pt x="2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3" y="16"/>
                    <a:pt x="3" y="13"/>
                    <a:pt x="3" y="12"/>
                  </a:cubicBezTo>
                  <a:cubicBezTo>
                    <a:pt x="3" y="12"/>
                    <a:pt x="4" y="12"/>
                    <a:pt x="4" y="13"/>
                  </a:cubicBezTo>
                  <a:cubicBezTo>
                    <a:pt x="4" y="13"/>
                    <a:pt x="4" y="10"/>
                    <a:pt x="5" y="8"/>
                  </a:cubicBezTo>
                  <a:cubicBezTo>
                    <a:pt x="6" y="6"/>
                    <a:pt x="6" y="0"/>
                    <a:pt x="6" y="0"/>
                  </a:cubicBezTo>
                  <a:cubicBezTo>
                    <a:pt x="7" y="5"/>
                    <a:pt x="9" y="9"/>
                    <a:pt x="10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7" y="16"/>
                    <a:pt x="6" y="16"/>
                    <a:pt x="4" y="16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9" name="Freeform 29"/>
            <p:cNvSpPr>
              <a:spLocks noChangeArrowheads="1"/>
            </p:cNvSpPr>
            <p:nvPr/>
          </p:nvSpPr>
          <p:spPr bwMode="auto">
            <a:xfrm rot="4620000">
              <a:off x="3937" y="2538"/>
              <a:ext cx="138" cy="146"/>
            </a:xfrm>
            <a:custGeom>
              <a:avLst/>
              <a:gdLst>
                <a:gd name="T0" fmla="*/ 0 w 13"/>
                <a:gd name="T1" fmla="*/ 2147483646 h 21"/>
                <a:gd name="T2" fmla="*/ 2147483646 w 13"/>
                <a:gd name="T3" fmla="*/ 2147483646 h 21"/>
                <a:gd name="T4" fmla="*/ 2147483646 w 13"/>
                <a:gd name="T5" fmla="*/ 2147483646 h 21"/>
                <a:gd name="T6" fmla="*/ 2147483646 w 13"/>
                <a:gd name="T7" fmla="*/ 2147483646 h 21"/>
                <a:gd name="T8" fmla="*/ 2147483646 w 13"/>
                <a:gd name="T9" fmla="*/ 0 h 21"/>
                <a:gd name="T10" fmla="*/ 2147483646 w 13"/>
                <a:gd name="T11" fmla="*/ 0 h 21"/>
                <a:gd name="T12" fmla="*/ 2147483646 w 13"/>
                <a:gd name="T13" fmla="*/ 2147483646 h 21"/>
                <a:gd name="T14" fmla="*/ 2147483646 w 13"/>
                <a:gd name="T15" fmla="*/ 2147483646 h 21"/>
                <a:gd name="T16" fmla="*/ 2147483646 w 13"/>
                <a:gd name="T17" fmla="*/ 2147483646 h 21"/>
                <a:gd name="T18" fmla="*/ 2147483646 w 13"/>
                <a:gd name="T19" fmla="*/ 2147483646 h 21"/>
                <a:gd name="T20" fmla="*/ 0 w 13"/>
                <a:gd name="T21" fmla="*/ 2147483646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21"/>
                <a:gd name="T35" fmla="*/ 13 w 13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21">
                  <a:moveTo>
                    <a:pt x="0" y="11"/>
                  </a:moveTo>
                  <a:cubicBezTo>
                    <a:pt x="3" y="14"/>
                    <a:pt x="6" y="13"/>
                    <a:pt x="7" y="9"/>
                  </a:cubicBezTo>
                  <a:cubicBezTo>
                    <a:pt x="8" y="9"/>
                    <a:pt x="8" y="10"/>
                    <a:pt x="9" y="11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12" y="5"/>
                    <a:pt x="10" y="2"/>
                    <a:pt x="9" y="0"/>
                  </a:cubicBezTo>
                  <a:cubicBezTo>
                    <a:pt x="9" y="0"/>
                    <a:pt x="9" y="0"/>
                    <a:pt x="10" y="0"/>
                  </a:cubicBezTo>
                  <a:cubicBezTo>
                    <a:pt x="13" y="3"/>
                    <a:pt x="13" y="9"/>
                    <a:pt x="13" y="12"/>
                  </a:cubicBezTo>
                  <a:cubicBezTo>
                    <a:pt x="13" y="13"/>
                    <a:pt x="11" y="16"/>
                    <a:pt x="11" y="16"/>
                  </a:cubicBezTo>
                  <a:cubicBezTo>
                    <a:pt x="11" y="16"/>
                    <a:pt x="11" y="20"/>
                    <a:pt x="9" y="21"/>
                  </a:cubicBezTo>
                  <a:cubicBezTo>
                    <a:pt x="7" y="21"/>
                    <a:pt x="5" y="17"/>
                    <a:pt x="5" y="17"/>
                  </a:cubicBezTo>
                  <a:cubicBezTo>
                    <a:pt x="4" y="15"/>
                    <a:pt x="2" y="13"/>
                    <a:pt x="0" y="11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0" name="Freeform 30"/>
            <p:cNvSpPr>
              <a:spLocks noChangeArrowheads="1"/>
            </p:cNvSpPr>
            <p:nvPr/>
          </p:nvSpPr>
          <p:spPr bwMode="auto">
            <a:xfrm rot="4620000">
              <a:off x="3912" y="2200"/>
              <a:ext cx="74" cy="146"/>
            </a:xfrm>
            <a:custGeom>
              <a:avLst/>
              <a:gdLst>
                <a:gd name="T0" fmla="*/ 2147483646 w 7"/>
                <a:gd name="T1" fmla="*/ 0 h 21"/>
                <a:gd name="T2" fmla="*/ 2147483646 w 7"/>
                <a:gd name="T3" fmla="*/ 2147483646 h 21"/>
                <a:gd name="T4" fmla="*/ 2147483646 w 7"/>
                <a:gd name="T5" fmla="*/ 2147483646 h 21"/>
                <a:gd name="T6" fmla="*/ 2147483646 w 7"/>
                <a:gd name="T7" fmla="*/ 2147483646 h 21"/>
                <a:gd name="T8" fmla="*/ 2147483646 w 7"/>
                <a:gd name="T9" fmla="*/ 2147483646 h 21"/>
                <a:gd name="T10" fmla="*/ 2147483646 w 7"/>
                <a:gd name="T11" fmla="*/ 2147483646 h 21"/>
                <a:gd name="T12" fmla="*/ 2147483646 w 7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21"/>
                <a:gd name="T23" fmla="*/ 7 w 7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21">
                  <a:moveTo>
                    <a:pt x="5" y="0"/>
                  </a:moveTo>
                  <a:cubicBezTo>
                    <a:pt x="4" y="3"/>
                    <a:pt x="0" y="9"/>
                    <a:pt x="1" y="12"/>
                  </a:cubicBezTo>
                  <a:cubicBezTo>
                    <a:pt x="1" y="14"/>
                    <a:pt x="3" y="15"/>
                    <a:pt x="3" y="16"/>
                  </a:cubicBezTo>
                  <a:cubicBezTo>
                    <a:pt x="3" y="18"/>
                    <a:pt x="5" y="19"/>
                    <a:pt x="5" y="21"/>
                  </a:cubicBezTo>
                  <a:cubicBezTo>
                    <a:pt x="6" y="19"/>
                    <a:pt x="7" y="18"/>
                    <a:pt x="6" y="16"/>
                  </a:cubicBezTo>
                  <a:cubicBezTo>
                    <a:pt x="4" y="15"/>
                    <a:pt x="2" y="12"/>
                    <a:pt x="2" y="9"/>
                  </a:cubicBezTo>
                  <a:cubicBezTo>
                    <a:pt x="3" y="8"/>
                    <a:pt x="5" y="0"/>
                    <a:pt x="5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1" name="Freeform 31"/>
            <p:cNvSpPr>
              <a:spLocks noChangeArrowheads="1"/>
            </p:cNvSpPr>
            <p:nvPr/>
          </p:nvSpPr>
          <p:spPr bwMode="auto">
            <a:xfrm rot="4620000">
              <a:off x="4042" y="2464"/>
              <a:ext cx="95" cy="125"/>
            </a:xfrm>
            <a:custGeom>
              <a:avLst/>
              <a:gdLst>
                <a:gd name="T0" fmla="*/ 0 w 9"/>
                <a:gd name="T1" fmla="*/ 0 h 18"/>
                <a:gd name="T2" fmla="*/ 2147483646 w 9"/>
                <a:gd name="T3" fmla="*/ 2147483646 h 18"/>
                <a:gd name="T4" fmla="*/ 2147483646 w 9"/>
                <a:gd name="T5" fmla="*/ 2147483646 h 18"/>
                <a:gd name="T6" fmla="*/ 0 w 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8"/>
                <a:gd name="T14" fmla="*/ 9 w 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8">
                  <a:moveTo>
                    <a:pt x="0" y="0"/>
                  </a:moveTo>
                  <a:cubicBezTo>
                    <a:pt x="0" y="0"/>
                    <a:pt x="4" y="9"/>
                    <a:pt x="5" y="12"/>
                  </a:cubicBezTo>
                  <a:cubicBezTo>
                    <a:pt x="6" y="14"/>
                    <a:pt x="9" y="18"/>
                    <a:pt x="9" y="18"/>
                  </a:cubicBezTo>
                  <a:cubicBezTo>
                    <a:pt x="6" y="12"/>
                    <a:pt x="3" y="6"/>
                    <a:pt x="0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2" name="Freeform 32"/>
            <p:cNvSpPr>
              <a:spLocks noChangeArrowheads="1"/>
            </p:cNvSpPr>
            <p:nvPr/>
          </p:nvSpPr>
          <p:spPr bwMode="auto">
            <a:xfrm rot="4620000">
              <a:off x="4014" y="2518"/>
              <a:ext cx="63" cy="69"/>
            </a:xfrm>
            <a:custGeom>
              <a:avLst/>
              <a:gdLst>
                <a:gd name="T0" fmla="*/ 0 w 6"/>
                <a:gd name="T1" fmla="*/ 0 h 10"/>
                <a:gd name="T2" fmla="*/ 2147483646 w 6"/>
                <a:gd name="T3" fmla="*/ 2147483646 h 10"/>
                <a:gd name="T4" fmla="*/ 0 w 6"/>
                <a:gd name="T5" fmla="*/ 0 h 10"/>
                <a:gd name="T6" fmla="*/ 0 60000 65536"/>
                <a:gd name="T7" fmla="*/ 0 60000 65536"/>
                <a:gd name="T8" fmla="*/ 0 60000 65536"/>
                <a:gd name="T9" fmla="*/ 0 w 6"/>
                <a:gd name="T10" fmla="*/ 0 h 10"/>
                <a:gd name="T11" fmla="*/ 6 w 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0">
                  <a:moveTo>
                    <a:pt x="0" y="0"/>
                  </a:moveTo>
                  <a:cubicBezTo>
                    <a:pt x="2" y="4"/>
                    <a:pt x="3" y="8"/>
                    <a:pt x="6" y="10"/>
                  </a:cubicBezTo>
                  <a:cubicBezTo>
                    <a:pt x="4" y="7"/>
                    <a:pt x="2" y="3"/>
                    <a:pt x="0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3" name="Freeform 33"/>
            <p:cNvSpPr>
              <a:spLocks noChangeArrowheads="1"/>
            </p:cNvSpPr>
            <p:nvPr/>
          </p:nvSpPr>
          <p:spPr bwMode="auto">
            <a:xfrm rot="4620000">
              <a:off x="4001" y="2534"/>
              <a:ext cx="31" cy="41"/>
            </a:xfrm>
            <a:custGeom>
              <a:avLst/>
              <a:gdLst>
                <a:gd name="T0" fmla="*/ 0 w 3"/>
                <a:gd name="T1" fmla="*/ 0 h 6"/>
                <a:gd name="T2" fmla="*/ 2147483646 w 3"/>
                <a:gd name="T3" fmla="*/ 2147483646 h 6"/>
                <a:gd name="T4" fmla="*/ 2147483646 w 3"/>
                <a:gd name="T5" fmla="*/ 2147483646 h 6"/>
                <a:gd name="T6" fmla="*/ 2147483646 w 3"/>
                <a:gd name="T7" fmla="*/ 2147483646 h 6"/>
                <a:gd name="T8" fmla="*/ 0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0" y="0"/>
                  </a:moveTo>
                  <a:cubicBezTo>
                    <a:pt x="0" y="0"/>
                    <a:pt x="0" y="4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3" y="5"/>
                    <a:pt x="2" y="3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4" name="Freeform 34"/>
            <p:cNvSpPr>
              <a:spLocks noChangeArrowheads="1"/>
            </p:cNvSpPr>
            <p:nvPr/>
          </p:nvSpPr>
          <p:spPr bwMode="auto">
            <a:xfrm rot="4620000">
              <a:off x="3951" y="2480"/>
              <a:ext cx="117" cy="83"/>
            </a:xfrm>
            <a:custGeom>
              <a:avLst/>
              <a:gdLst>
                <a:gd name="T0" fmla="*/ 2147483646 w 11"/>
                <a:gd name="T1" fmla="*/ 2147483646 h 12"/>
                <a:gd name="T2" fmla="*/ 2147483646 w 11"/>
                <a:gd name="T3" fmla="*/ 2147483646 h 12"/>
                <a:gd name="T4" fmla="*/ 2147483646 w 11"/>
                <a:gd name="T5" fmla="*/ 2147483646 h 12"/>
                <a:gd name="T6" fmla="*/ 2147483646 w 11"/>
                <a:gd name="T7" fmla="*/ 2147483646 h 12"/>
                <a:gd name="T8" fmla="*/ 2147483646 w 11"/>
                <a:gd name="T9" fmla="*/ 2147483646 h 12"/>
                <a:gd name="T10" fmla="*/ 2147483646 w 11"/>
                <a:gd name="T11" fmla="*/ 2147483646 h 12"/>
                <a:gd name="T12" fmla="*/ 2147483646 w 11"/>
                <a:gd name="T13" fmla="*/ 0 h 12"/>
                <a:gd name="T14" fmla="*/ 2147483646 w 11"/>
                <a:gd name="T15" fmla="*/ 2147483646 h 12"/>
                <a:gd name="T16" fmla="*/ 0 w 11"/>
                <a:gd name="T17" fmla="*/ 2147483646 h 12"/>
                <a:gd name="T18" fmla="*/ 0 w 11"/>
                <a:gd name="T19" fmla="*/ 2147483646 h 12"/>
                <a:gd name="T20" fmla="*/ 2147483646 w 11"/>
                <a:gd name="T21" fmla="*/ 2147483646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12"/>
                <a:gd name="T35" fmla="*/ 11 w 11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12">
                  <a:moveTo>
                    <a:pt x="3" y="7"/>
                  </a:moveTo>
                  <a:cubicBezTo>
                    <a:pt x="5" y="8"/>
                    <a:pt x="7" y="9"/>
                    <a:pt x="8" y="11"/>
                  </a:cubicBezTo>
                  <a:cubicBezTo>
                    <a:pt x="9" y="11"/>
                    <a:pt x="10" y="12"/>
                    <a:pt x="11" y="12"/>
                  </a:cubicBezTo>
                  <a:cubicBezTo>
                    <a:pt x="10" y="10"/>
                    <a:pt x="8" y="8"/>
                    <a:pt x="6" y="6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3"/>
                    <a:pt x="4" y="4"/>
                    <a:pt x="4" y="5"/>
                  </a:cubicBezTo>
                  <a:cubicBezTo>
                    <a:pt x="3" y="4"/>
                    <a:pt x="2" y="2"/>
                    <a:pt x="1" y="0"/>
                  </a:cubicBezTo>
                  <a:cubicBezTo>
                    <a:pt x="2" y="2"/>
                    <a:pt x="2" y="3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6"/>
                    <a:pt x="2" y="7"/>
                    <a:pt x="3" y="7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5" name="Freeform 35"/>
            <p:cNvSpPr>
              <a:spLocks noChangeArrowheads="1"/>
            </p:cNvSpPr>
            <p:nvPr/>
          </p:nvSpPr>
          <p:spPr bwMode="auto">
            <a:xfrm rot="4620000">
              <a:off x="5181" y="1890"/>
              <a:ext cx="149" cy="104"/>
            </a:xfrm>
            <a:custGeom>
              <a:avLst/>
              <a:gdLst>
                <a:gd name="T0" fmla="*/ 0 w 14"/>
                <a:gd name="T1" fmla="*/ 0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0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2147483646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2147483646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0 w 14"/>
                <a:gd name="T31" fmla="*/ 0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"/>
                <a:gd name="T49" fmla="*/ 0 h 15"/>
                <a:gd name="T50" fmla="*/ 14 w 14"/>
                <a:gd name="T51" fmla="*/ 15 h 1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" h="15">
                  <a:moveTo>
                    <a:pt x="0" y="0"/>
                  </a:moveTo>
                  <a:cubicBezTo>
                    <a:pt x="0" y="0"/>
                    <a:pt x="3" y="0"/>
                    <a:pt x="4" y="1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7" y="3"/>
                    <a:pt x="11" y="2"/>
                    <a:pt x="11" y="2"/>
                  </a:cubicBezTo>
                  <a:cubicBezTo>
                    <a:pt x="12" y="1"/>
                    <a:pt x="14" y="0"/>
                    <a:pt x="14" y="0"/>
                  </a:cubicBezTo>
                  <a:cubicBezTo>
                    <a:pt x="11" y="3"/>
                    <a:pt x="9" y="3"/>
                    <a:pt x="6" y="5"/>
                  </a:cubicBezTo>
                  <a:cubicBezTo>
                    <a:pt x="6" y="5"/>
                    <a:pt x="7" y="6"/>
                    <a:pt x="6" y="6"/>
                  </a:cubicBezTo>
                  <a:cubicBezTo>
                    <a:pt x="6" y="7"/>
                    <a:pt x="8" y="8"/>
                    <a:pt x="7" y="9"/>
                  </a:cubicBezTo>
                  <a:cubicBezTo>
                    <a:pt x="7" y="10"/>
                    <a:pt x="8" y="10"/>
                    <a:pt x="8" y="11"/>
                  </a:cubicBezTo>
                  <a:cubicBezTo>
                    <a:pt x="8" y="13"/>
                    <a:pt x="8" y="15"/>
                    <a:pt x="8" y="15"/>
                  </a:cubicBezTo>
                  <a:cubicBezTo>
                    <a:pt x="8" y="15"/>
                    <a:pt x="7" y="14"/>
                    <a:pt x="7" y="12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9"/>
                    <a:pt x="6" y="8"/>
                    <a:pt x="6" y="8"/>
                  </a:cubicBezTo>
                  <a:cubicBezTo>
                    <a:pt x="6" y="7"/>
                    <a:pt x="6" y="6"/>
                    <a:pt x="4" y="5"/>
                  </a:cubicBezTo>
                  <a:cubicBezTo>
                    <a:pt x="5" y="4"/>
                    <a:pt x="4" y="2"/>
                    <a:pt x="3" y="3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6" name="Freeform 36"/>
            <p:cNvSpPr>
              <a:spLocks noChangeArrowheads="1"/>
            </p:cNvSpPr>
            <p:nvPr/>
          </p:nvSpPr>
          <p:spPr bwMode="auto">
            <a:xfrm rot="4620000">
              <a:off x="4504" y="1663"/>
              <a:ext cx="342" cy="1269"/>
            </a:xfrm>
            <a:custGeom>
              <a:avLst/>
              <a:gdLst>
                <a:gd name="T0" fmla="*/ 2147483646 w 32"/>
                <a:gd name="T1" fmla="*/ 0 h 181"/>
                <a:gd name="T2" fmla="*/ 2147483646 w 32"/>
                <a:gd name="T3" fmla="*/ 2147483646 h 181"/>
                <a:gd name="T4" fmla="*/ 2147483646 w 32"/>
                <a:gd name="T5" fmla="*/ 2147483646 h 181"/>
                <a:gd name="T6" fmla="*/ 2147483646 w 32"/>
                <a:gd name="T7" fmla="*/ 2147483646 h 181"/>
                <a:gd name="T8" fmla="*/ 2147483646 w 32"/>
                <a:gd name="T9" fmla="*/ 2147483646 h 181"/>
                <a:gd name="T10" fmla="*/ 2147483646 w 32"/>
                <a:gd name="T11" fmla="*/ 2147483646 h 181"/>
                <a:gd name="T12" fmla="*/ 2147483646 w 32"/>
                <a:gd name="T13" fmla="*/ 2147483646 h 181"/>
                <a:gd name="T14" fmla="*/ 2147483646 w 32"/>
                <a:gd name="T15" fmla="*/ 2147483646 h 181"/>
                <a:gd name="T16" fmla="*/ 2147483646 w 32"/>
                <a:gd name="T17" fmla="*/ 2147483646 h 181"/>
                <a:gd name="T18" fmla="*/ 2147483646 w 32"/>
                <a:gd name="T19" fmla="*/ 2147483646 h 181"/>
                <a:gd name="T20" fmla="*/ 2147483646 w 32"/>
                <a:gd name="T21" fmla="*/ 2147483646 h 181"/>
                <a:gd name="T22" fmla="*/ 2147483646 w 32"/>
                <a:gd name="T23" fmla="*/ 2147483646 h 181"/>
                <a:gd name="T24" fmla="*/ 2147483646 w 32"/>
                <a:gd name="T25" fmla="*/ 2147483646 h 181"/>
                <a:gd name="T26" fmla="*/ 2147483646 w 32"/>
                <a:gd name="T27" fmla="*/ 2147483646 h 181"/>
                <a:gd name="T28" fmla="*/ 2147483646 w 32"/>
                <a:gd name="T29" fmla="*/ 2147483646 h 181"/>
                <a:gd name="T30" fmla="*/ 2147483646 w 32"/>
                <a:gd name="T31" fmla="*/ 2147483646 h 181"/>
                <a:gd name="T32" fmla="*/ 2147483646 w 32"/>
                <a:gd name="T33" fmla="*/ 2147483646 h 181"/>
                <a:gd name="T34" fmla="*/ 2147483646 w 32"/>
                <a:gd name="T35" fmla="*/ 2147483646 h 181"/>
                <a:gd name="T36" fmla="*/ 2147483646 w 32"/>
                <a:gd name="T37" fmla="*/ 2147483646 h 181"/>
                <a:gd name="T38" fmla="*/ 2147483646 w 32"/>
                <a:gd name="T39" fmla="*/ 2147483646 h 181"/>
                <a:gd name="T40" fmla="*/ 2147483646 w 32"/>
                <a:gd name="T41" fmla="*/ 2147483646 h 181"/>
                <a:gd name="T42" fmla="*/ 2147483646 w 32"/>
                <a:gd name="T43" fmla="*/ 2147483646 h 181"/>
                <a:gd name="T44" fmla="*/ 2147483646 w 32"/>
                <a:gd name="T45" fmla="*/ 2147483646 h 181"/>
                <a:gd name="T46" fmla="*/ 2147483646 w 32"/>
                <a:gd name="T47" fmla="*/ 2147483646 h 181"/>
                <a:gd name="T48" fmla="*/ 2147483646 w 32"/>
                <a:gd name="T49" fmla="*/ 2147483646 h 181"/>
                <a:gd name="T50" fmla="*/ 2147483646 w 32"/>
                <a:gd name="T51" fmla="*/ 2147483646 h 181"/>
                <a:gd name="T52" fmla="*/ 2147483646 w 32"/>
                <a:gd name="T53" fmla="*/ 2147483646 h 181"/>
                <a:gd name="T54" fmla="*/ 2147483646 w 32"/>
                <a:gd name="T55" fmla="*/ 2147483646 h 181"/>
                <a:gd name="T56" fmla="*/ 0 w 32"/>
                <a:gd name="T57" fmla="*/ 2147483646 h 181"/>
                <a:gd name="T58" fmla="*/ 2147483646 w 32"/>
                <a:gd name="T59" fmla="*/ 2147483646 h 181"/>
                <a:gd name="T60" fmla="*/ 2147483646 w 32"/>
                <a:gd name="T61" fmla="*/ 2147483646 h 181"/>
                <a:gd name="T62" fmla="*/ 2147483646 w 32"/>
                <a:gd name="T63" fmla="*/ 0 h 1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2"/>
                <a:gd name="T97" fmla="*/ 0 h 181"/>
                <a:gd name="T98" fmla="*/ 32 w 32"/>
                <a:gd name="T99" fmla="*/ 181 h 1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2" h="181">
                  <a:moveTo>
                    <a:pt x="14" y="0"/>
                  </a:moveTo>
                  <a:cubicBezTo>
                    <a:pt x="14" y="0"/>
                    <a:pt x="12" y="1"/>
                    <a:pt x="11" y="2"/>
                  </a:cubicBezTo>
                  <a:cubicBezTo>
                    <a:pt x="9" y="4"/>
                    <a:pt x="5" y="9"/>
                    <a:pt x="4" y="12"/>
                  </a:cubicBezTo>
                  <a:cubicBezTo>
                    <a:pt x="3" y="16"/>
                    <a:pt x="2" y="17"/>
                    <a:pt x="2" y="17"/>
                  </a:cubicBezTo>
                  <a:lnTo>
                    <a:pt x="4" y="19"/>
                  </a:lnTo>
                  <a:lnTo>
                    <a:pt x="2" y="19"/>
                  </a:lnTo>
                  <a:cubicBezTo>
                    <a:pt x="2" y="19"/>
                    <a:pt x="1" y="22"/>
                    <a:pt x="1" y="23"/>
                  </a:cubicBezTo>
                  <a:cubicBezTo>
                    <a:pt x="1" y="25"/>
                    <a:pt x="1" y="29"/>
                    <a:pt x="1" y="29"/>
                  </a:cubicBezTo>
                  <a:cubicBezTo>
                    <a:pt x="1" y="29"/>
                    <a:pt x="2" y="28"/>
                    <a:pt x="3" y="2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7"/>
                    <a:pt x="3" y="28"/>
                  </a:cubicBezTo>
                  <a:cubicBezTo>
                    <a:pt x="2" y="29"/>
                    <a:pt x="1" y="30"/>
                    <a:pt x="1" y="30"/>
                  </a:cubicBezTo>
                  <a:lnTo>
                    <a:pt x="2" y="43"/>
                  </a:lnTo>
                  <a:lnTo>
                    <a:pt x="5" y="69"/>
                  </a:lnTo>
                  <a:lnTo>
                    <a:pt x="8" y="90"/>
                  </a:lnTo>
                  <a:lnTo>
                    <a:pt x="13" y="125"/>
                  </a:lnTo>
                  <a:lnTo>
                    <a:pt x="18" y="149"/>
                  </a:lnTo>
                  <a:cubicBezTo>
                    <a:pt x="18" y="149"/>
                    <a:pt x="23" y="169"/>
                    <a:pt x="25" y="172"/>
                  </a:cubicBezTo>
                  <a:cubicBezTo>
                    <a:pt x="26" y="175"/>
                    <a:pt x="28" y="179"/>
                    <a:pt x="29" y="179"/>
                  </a:cubicBezTo>
                  <a:cubicBezTo>
                    <a:pt x="30" y="180"/>
                    <a:pt x="32" y="180"/>
                    <a:pt x="32" y="180"/>
                  </a:cubicBezTo>
                  <a:cubicBezTo>
                    <a:pt x="32" y="180"/>
                    <a:pt x="31" y="181"/>
                    <a:pt x="30" y="181"/>
                  </a:cubicBezTo>
                  <a:cubicBezTo>
                    <a:pt x="28" y="181"/>
                    <a:pt x="25" y="176"/>
                    <a:pt x="24" y="174"/>
                  </a:cubicBezTo>
                  <a:cubicBezTo>
                    <a:pt x="24" y="171"/>
                    <a:pt x="17" y="147"/>
                    <a:pt x="17" y="147"/>
                  </a:cubicBezTo>
                  <a:lnTo>
                    <a:pt x="13" y="125"/>
                  </a:lnTo>
                  <a:lnTo>
                    <a:pt x="9" y="102"/>
                  </a:lnTo>
                  <a:lnTo>
                    <a:pt x="6" y="78"/>
                  </a:lnTo>
                  <a:lnTo>
                    <a:pt x="3" y="57"/>
                  </a:lnTo>
                  <a:lnTo>
                    <a:pt x="1" y="32"/>
                  </a:lnTo>
                  <a:cubicBezTo>
                    <a:pt x="1" y="32"/>
                    <a:pt x="0" y="29"/>
                    <a:pt x="0" y="22"/>
                  </a:cubicBezTo>
                  <a:cubicBezTo>
                    <a:pt x="0" y="16"/>
                    <a:pt x="3" y="9"/>
                    <a:pt x="5" y="7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2" y="0"/>
                    <a:pt x="14" y="0"/>
                    <a:pt x="14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7" name="Freeform 37"/>
            <p:cNvSpPr>
              <a:spLocks noChangeArrowheads="1"/>
            </p:cNvSpPr>
            <p:nvPr/>
          </p:nvSpPr>
          <p:spPr bwMode="auto">
            <a:xfrm rot="4620000">
              <a:off x="5313" y="2137"/>
              <a:ext cx="95" cy="125"/>
            </a:xfrm>
            <a:custGeom>
              <a:avLst/>
              <a:gdLst>
                <a:gd name="T0" fmla="*/ 2147483646 w 9"/>
                <a:gd name="T1" fmla="*/ 0 h 18"/>
                <a:gd name="T2" fmla="*/ 2147483646 w 9"/>
                <a:gd name="T3" fmla="*/ 2147483646 h 18"/>
                <a:gd name="T4" fmla="*/ 0 w 9"/>
                <a:gd name="T5" fmla="*/ 2147483646 h 18"/>
                <a:gd name="T6" fmla="*/ 2147483646 w 9"/>
                <a:gd name="T7" fmla="*/ 2147483646 h 18"/>
                <a:gd name="T8" fmla="*/ 2147483646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6" y="0"/>
                  </a:moveTo>
                  <a:cubicBezTo>
                    <a:pt x="9" y="5"/>
                    <a:pt x="9" y="14"/>
                    <a:pt x="4" y="17"/>
                  </a:cubicBezTo>
                  <a:cubicBezTo>
                    <a:pt x="2" y="18"/>
                    <a:pt x="0" y="18"/>
                    <a:pt x="0" y="16"/>
                  </a:cubicBezTo>
                  <a:cubicBezTo>
                    <a:pt x="0" y="16"/>
                    <a:pt x="0" y="17"/>
                    <a:pt x="3" y="16"/>
                  </a:cubicBezTo>
                  <a:cubicBezTo>
                    <a:pt x="9" y="14"/>
                    <a:pt x="7" y="5"/>
                    <a:pt x="6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8" name="Freeform 38"/>
            <p:cNvSpPr>
              <a:spLocks noChangeArrowheads="1"/>
            </p:cNvSpPr>
            <p:nvPr/>
          </p:nvSpPr>
          <p:spPr bwMode="auto">
            <a:xfrm rot="4620000">
              <a:off x="3880" y="2541"/>
              <a:ext cx="170" cy="104"/>
            </a:xfrm>
            <a:custGeom>
              <a:avLst/>
              <a:gdLst>
                <a:gd name="T0" fmla="*/ 0 w 16"/>
                <a:gd name="T1" fmla="*/ 0 h 15"/>
                <a:gd name="T2" fmla="*/ 2147483646 w 16"/>
                <a:gd name="T3" fmla="*/ 2147483646 h 15"/>
                <a:gd name="T4" fmla="*/ 2147483646 w 16"/>
                <a:gd name="T5" fmla="*/ 2147483646 h 15"/>
                <a:gd name="T6" fmla="*/ 2147483646 w 16"/>
                <a:gd name="T7" fmla="*/ 2147483646 h 15"/>
                <a:gd name="T8" fmla="*/ 2147483646 w 16"/>
                <a:gd name="T9" fmla="*/ 2147483646 h 15"/>
                <a:gd name="T10" fmla="*/ 2147483646 w 16"/>
                <a:gd name="T11" fmla="*/ 2147483646 h 15"/>
                <a:gd name="T12" fmla="*/ 2147483646 w 16"/>
                <a:gd name="T13" fmla="*/ 2147483646 h 15"/>
                <a:gd name="T14" fmla="*/ 2147483646 w 16"/>
                <a:gd name="T15" fmla="*/ 2147483646 h 15"/>
                <a:gd name="T16" fmla="*/ 2147483646 w 16"/>
                <a:gd name="T17" fmla="*/ 2147483646 h 15"/>
                <a:gd name="T18" fmla="*/ 2147483646 w 16"/>
                <a:gd name="T19" fmla="*/ 2147483646 h 15"/>
                <a:gd name="T20" fmla="*/ 0 w 16"/>
                <a:gd name="T21" fmla="*/ 0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15"/>
                <a:gd name="T35" fmla="*/ 16 w 16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15">
                  <a:moveTo>
                    <a:pt x="0" y="0"/>
                  </a:moveTo>
                  <a:cubicBezTo>
                    <a:pt x="0" y="0"/>
                    <a:pt x="3" y="1"/>
                    <a:pt x="3" y="2"/>
                  </a:cubicBezTo>
                  <a:cubicBezTo>
                    <a:pt x="3" y="4"/>
                    <a:pt x="3" y="5"/>
                    <a:pt x="4" y="5"/>
                  </a:cubicBezTo>
                  <a:cubicBezTo>
                    <a:pt x="8" y="6"/>
                    <a:pt x="6" y="10"/>
                    <a:pt x="9" y="10"/>
                  </a:cubicBezTo>
                  <a:cubicBezTo>
                    <a:pt x="10" y="10"/>
                    <a:pt x="10" y="13"/>
                    <a:pt x="10" y="13"/>
                  </a:cubicBezTo>
                  <a:cubicBezTo>
                    <a:pt x="12" y="15"/>
                    <a:pt x="14" y="14"/>
                    <a:pt x="15" y="12"/>
                  </a:cubicBezTo>
                  <a:cubicBezTo>
                    <a:pt x="14" y="10"/>
                    <a:pt x="15" y="8"/>
                    <a:pt x="16" y="7"/>
                  </a:cubicBezTo>
                  <a:cubicBezTo>
                    <a:pt x="13" y="7"/>
                    <a:pt x="14" y="11"/>
                    <a:pt x="12" y="11"/>
                  </a:cubicBezTo>
                  <a:cubicBezTo>
                    <a:pt x="10" y="11"/>
                    <a:pt x="9" y="7"/>
                    <a:pt x="8" y="6"/>
                  </a:cubicBezTo>
                  <a:cubicBezTo>
                    <a:pt x="8" y="8"/>
                    <a:pt x="5" y="3"/>
                    <a:pt x="5" y="2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9" name="Freeform 39"/>
            <p:cNvSpPr>
              <a:spLocks noChangeArrowheads="1"/>
            </p:cNvSpPr>
            <p:nvPr/>
          </p:nvSpPr>
          <p:spPr bwMode="auto">
            <a:xfrm rot="4620000">
              <a:off x="3803" y="2383"/>
              <a:ext cx="192" cy="34"/>
            </a:xfrm>
            <a:custGeom>
              <a:avLst/>
              <a:gdLst>
                <a:gd name="T0" fmla="*/ 0 w 18"/>
                <a:gd name="T1" fmla="*/ 2147483646 h 5"/>
                <a:gd name="T2" fmla="*/ 2147483646 w 18"/>
                <a:gd name="T3" fmla="*/ 2147483646 h 5"/>
                <a:gd name="T4" fmla="*/ 2147483646 w 18"/>
                <a:gd name="T5" fmla="*/ 2147483646 h 5"/>
                <a:gd name="T6" fmla="*/ 2147483646 w 18"/>
                <a:gd name="T7" fmla="*/ 2147483646 h 5"/>
                <a:gd name="T8" fmla="*/ 2147483646 w 18"/>
                <a:gd name="T9" fmla="*/ 2147483646 h 5"/>
                <a:gd name="T10" fmla="*/ 2147483646 w 18"/>
                <a:gd name="T11" fmla="*/ 0 h 5"/>
                <a:gd name="T12" fmla="*/ 2147483646 w 18"/>
                <a:gd name="T13" fmla="*/ 2147483646 h 5"/>
                <a:gd name="T14" fmla="*/ 2147483646 w 18"/>
                <a:gd name="T15" fmla="*/ 2147483646 h 5"/>
                <a:gd name="T16" fmla="*/ 2147483646 w 18"/>
                <a:gd name="T17" fmla="*/ 2147483646 h 5"/>
                <a:gd name="T18" fmla="*/ 2147483646 w 18"/>
                <a:gd name="T19" fmla="*/ 2147483646 h 5"/>
                <a:gd name="T20" fmla="*/ 0 w 18"/>
                <a:gd name="T21" fmla="*/ 2147483646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5"/>
                <a:gd name="T35" fmla="*/ 18 w 18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5">
                  <a:moveTo>
                    <a:pt x="0" y="4"/>
                  </a:moveTo>
                  <a:cubicBezTo>
                    <a:pt x="0" y="4"/>
                    <a:pt x="3" y="5"/>
                    <a:pt x="4" y="5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2" y="2"/>
                    <a:pt x="13" y="1"/>
                    <a:pt x="15" y="1"/>
                  </a:cubicBezTo>
                  <a:cubicBezTo>
                    <a:pt x="16" y="1"/>
                    <a:pt x="18" y="2"/>
                    <a:pt x="18" y="2"/>
                  </a:cubicBezTo>
                  <a:cubicBezTo>
                    <a:pt x="18" y="2"/>
                    <a:pt x="17" y="0"/>
                    <a:pt x="15" y="0"/>
                  </a:cubicBezTo>
                  <a:cubicBezTo>
                    <a:pt x="13" y="0"/>
                    <a:pt x="12" y="0"/>
                    <a:pt x="10" y="2"/>
                  </a:cubicBezTo>
                  <a:cubicBezTo>
                    <a:pt x="8" y="3"/>
                    <a:pt x="7" y="4"/>
                    <a:pt x="6" y="4"/>
                  </a:cubicBezTo>
                  <a:cubicBezTo>
                    <a:pt x="4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4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0" name="Freeform 40"/>
            <p:cNvSpPr>
              <a:spLocks noChangeArrowheads="1"/>
            </p:cNvSpPr>
            <p:nvPr/>
          </p:nvSpPr>
          <p:spPr bwMode="auto">
            <a:xfrm rot="4620000">
              <a:off x="3952" y="2366"/>
              <a:ext cx="63" cy="27"/>
            </a:xfrm>
            <a:custGeom>
              <a:avLst/>
              <a:gdLst>
                <a:gd name="T0" fmla="*/ 0 w 6"/>
                <a:gd name="T1" fmla="*/ 2147483646 h 4"/>
                <a:gd name="T2" fmla="*/ 2147483646 w 6"/>
                <a:gd name="T3" fmla="*/ 2147483646 h 4"/>
                <a:gd name="T4" fmla="*/ 2147483646 w 6"/>
                <a:gd name="T5" fmla="*/ 2147483646 h 4"/>
                <a:gd name="T6" fmla="*/ 0 w 6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4"/>
                <a:gd name="T14" fmla="*/ 6 w 6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4">
                  <a:moveTo>
                    <a:pt x="0" y="4"/>
                  </a:moveTo>
                  <a:cubicBezTo>
                    <a:pt x="3" y="2"/>
                    <a:pt x="4" y="2"/>
                    <a:pt x="6" y="2"/>
                  </a:cubicBezTo>
                  <a:cubicBezTo>
                    <a:pt x="5" y="2"/>
                    <a:pt x="3" y="0"/>
                    <a:pt x="2" y="2"/>
                  </a:cubicBezTo>
                  <a:cubicBezTo>
                    <a:pt x="2" y="2"/>
                    <a:pt x="0" y="4"/>
                    <a:pt x="0" y="4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1" name="Freeform 41"/>
            <p:cNvSpPr>
              <a:spLocks noChangeArrowheads="1"/>
            </p:cNvSpPr>
            <p:nvPr/>
          </p:nvSpPr>
          <p:spPr bwMode="auto">
            <a:xfrm rot="4620000">
              <a:off x="4001" y="2562"/>
              <a:ext cx="20" cy="20"/>
            </a:xfrm>
            <a:custGeom>
              <a:avLst/>
              <a:gdLst>
                <a:gd name="T0" fmla="*/ 2147483646 w 2"/>
                <a:gd name="T1" fmla="*/ 0 h 3"/>
                <a:gd name="T2" fmla="*/ 2147483646 w 2"/>
                <a:gd name="T3" fmla="*/ 2147483646 h 3"/>
                <a:gd name="T4" fmla="*/ 2147483646 w 2"/>
                <a:gd name="T5" fmla="*/ 2147483646 h 3"/>
                <a:gd name="T6" fmla="*/ 2147483646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2" name="Freeform 42"/>
            <p:cNvSpPr>
              <a:spLocks noChangeArrowheads="1"/>
            </p:cNvSpPr>
            <p:nvPr/>
          </p:nvSpPr>
          <p:spPr bwMode="auto">
            <a:xfrm rot="4620000">
              <a:off x="3995" y="2596"/>
              <a:ext cx="20" cy="20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147483646 h 3"/>
                <a:gd name="T4" fmla="*/ 0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0" y="0"/>
                  </a:moveTo>
                  <a:cubicBezTo>
                    <a:pt x="0" y="0"/>
                    <a:pt x="0" y="3"/>
                    <a:pt x="0" y="3"/>
                  </a:cubicBezTo>
                  <a:cubicBezTo>
                    <a:pt x="2" y="3"/>
                    <a:pt x="0" y="0"/>
                    <a:pt x="0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3" name="Freeform 43"/>
            <p:cNvSpPr>
              <a:spLocks noChangeArrowheads="1"/>
            </p:cNvSpPr>
            <p:nvPr/>
          </p:nvSpPr>
          <p:spPr bwMode="auto">
            <a:xfrm rot="4620000">
              <a:off x="3986" y="2620"/>
              <a:ext cx="20" cy="20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147483646 h 3"/>
                <a:gd name="T4" fmla="*/ 0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0" y="0"/>
                  </a:moveTo>
                  <a:cubicBezTo>
                    <a:pt x="0" y="0"/>
                    <a:pt x="0" y="3"/>
                    <a:pt x="0" y="3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4" name="Freeform 44"/>
            <p:cNvSpPr>
              <a:spLocks noChangeArrowheads="1"/>
            </p:cNvSpPr>
            <p:nvPr/>
          </p:nvSpPr>
          <p:spPr bwMode="auto">
            <a:xfrm rot="4620000">
              <a:off x="5344" y="2092"/>
              <a:ext cx="74" cy="48"/>
            </a:xfrm>
            <a:custGeom>
              <a:avLst/>
              <a:gdLst>
                <a:gd name="T0" fmla="*/ 2147483646 w 7"/>
                <a:gd name="T1" fmla="*/ 2147483646 h 7"/>
                <a:gd name="T2" fmla="*/ 2147483646 w 7"/>
                <a:gd name="T3" fmla="*/ 2147483646 h 7"/>
                <a:gd name="T4" fmla="*/ 2147483646 w 7"/>
                <a:gd name="T5" fmla="*/ 2147483646 h 7"/>
                <a:gd name="T6" fmla="*/ 0 60000 65536"/>
                <a:gd name="T7" fmla="*/ 0 60000 65536"/>
                <a:gd name="T8" fmla="*/ 0 60000 65536"/>
                <a:gd name="T9" fmla="*/ 0 w 7"/>
                <a:gd name="T10" fmla="*/ 0 h 7"/>
                <a:gd name="T11" fmla="*/ 7 w 7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7">
                  <a:moveTo>
                    <a:pt x="2" y="5"/>
                  </a:moveTo>
                  <a:cubicBezTo>
                    <a:pt x="0" y="0"/>
                    <a:pt x="7" y="0"/>
                    <a:pt x="6" y="4"/>
                  </a:cubicBezTo>
                  <a:cubicBezTo>
                    <a:pt x="6" y="7"/>
                    <a:pt x="3" y="6"/>
                    <a:pt x="2" y="5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5" name="Freeform 45"/>
            <p:cNvSpPr>
              <a:spLocks noChangeArrowheads="1"/>
            </p:cNvSpPr>
            <p:nvPr/>
          </p:nvSpPr>
          <p:spPr bwMode="auto">
            <a:xfrm rot="4620000">
              <a:off x="5246" y="2018"/>
              <a:ext cx="117" cy="55"/>
            </a:xfrm>
            <a:custGeom>
              <a:avLst/>
              <a:gdLst>
                <a:gd name="T0" fmla="*/ 2147483646 w 11"/>
                <a:gd name="T1" fmla="*/ 0 h 8"/>
                <a:gd name="T2" fmla="*/ 2147483646 w 11"/>
                <a:gd name="T3" fmla="*/ 2147483646 h 8"/>
                <a:gd name="T4" fmla="*/ 2147483646 w 11"/>
                <a:gd name="T5" fmla="*/ 2147483646 h 8"/>
                <a:gd name="T6" fmla="*/ 0 w 11"/>
                <a:gd name="T7" fmla="*/ 2147483646 h 8"/>
                <a:gd name="T8" fmla="*/ 2147483646 w 11"/>
                <a:gd name="T9" fmla="*/ 0 h 8"/>
                <a:gd name="T10" fmla="*/ 2147483646 w 11"/>
                <a:gd name="T11" fmla="*/ 2147483646 h 8"/>
                <a:gd name="T12" fmla="*/ 2147483646 w 11"/>
                <a:gd name="T13" fmla="*/ 0 h 8"/>
                <a:gd name="T14" fmla="*/ 2147483646 w 11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8"/>
                <a:gd name="T26" fmla="*/ 11 w 11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8">
                  <a:moveTo>
                    <a:pt x="7" y="0"/>
                  </a:moveTo>
                  <a:cubicBezTo>
                    <a:pt x="6" y="2"/>
                    <a:pt x="4" y="3"/>
                    <a:pt x="2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4" y="4"/>
                    <a:pt x="2" y="6"/>
                    <a:pt x="0" y="8"/>
                  </a:cubicBezTo>
                  <a:cubicBezTo>
                    <a:pt x="4" y="5"/>
                    <a:pt x="8" y="3"/>
                    <a:pt x="11" y="0"/>
                  </a:cubicBezTo>
                  <a:cubicBezTo>
                    <a:pt x="9" y="0"/>
                    <a:pt x="8" y="1"/>
                    <a:pt x="7" y="2"/>
                  </a:cubicBezTo>
                  <a:cubicBezTo>
                    <a:pt x="7" y="1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6" name="Freeform 46"/>
            <p:cNvSpPr>
              <a:spLocks noChangeArrowheads="1"/>
            </p:cNvSpPr>
            <p:nvPr/>
          </p:nvSpPr>
          <p:spPr bwMode="auto">
            <a:xfrm rot="4620000">
              <a:off x="5272" y="2052"/>
              <a:ext cx="63" cy="20"/>
            </a:xfrm>
            <a:custGeom>
              <a:avLst/>
              <a:gdLst>
                <a:gd name="T0" fmla="*/ 0 w 6"/>
                <a:gd name="T1" fmla="*/ 2147483646 h 3"/>
                <a:gd name="T2" fmla="*/ 2147483646 w 6"/>
                <a:gd name="T3" fmla="*/ 0 h 3"/>
                <a:gd name="T4" fmla="*/ 0 w 6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0" y="3"/>
                  </a:moveTo>
                  <a:cubicBezTo>
                    <a:pt x="2" y="1"/>
                    <a:pt x="3" y="1"/>
                    <a:pt x="6" y="0"/>
                  </a:cubicBezTo>
                  <a:cubicBezTo>
                    <a:pt x="4" y="1"/>
                    <a:pt x="2" y="2"/>
                    <a:pt x="0" y="3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7" name="Freeform 47"/>
            <p:cNvSpPr>
              <a:spLocks noChangeArrowheads="1"/>
            </p:cNvSpPr>
            <p:nvPr/>
          </p:nvSpPr>
          <p:spPr bwMode="auto">
            <a:xfrm rot="4620000">
              <a:off x="5279" y="2064"/>
              <a:ext cx="31" cy="13"/>
            </a:xfrm>
            <a:custGeom>
              <a:avLst/>
              <a:gdLst>
                <a:gd name="T0" fmla="*/ 0 w 3"/>
                <a:gd name="T1" fmla="*/ 2147483646 h 2"/>
                <a:gd name="T2" fmla="*/ 2147483646 w 3"/>
                <a:gd name="T3" fmla="*/ 0 h 2"/>
                <a:gd name="T4" fmla="*/ 0 w 3"/>
                <a:gd name="T5" fmla="*/ 2147483646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8" name="Freeform 48"/>
            <p:cNvSpPr>
              <a:spLocks noChangeArrowheads="1"/>
            </p:cNvSpPr>
            <p:nvPr/>
          </p:nvSpPr>
          <p:spPr bwMode="auto">
            <a:xfrm rot="4620000">
              <a:off x="5208" y="1849"/>
              <a:ext cx="42" cy="20"/>
            </a:xfrm>
            <a:custGeom>
              <a:avLst/>
              <a:gdLst>
                <a:gd name="T0" fmla="*/ 2147483646 w 4"/>
                <a:gd name="T1" fmla="*/ 0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2147483646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4" y="0"/>
                  </a:moveTo>
                  <a:cubicBezTo>
                    <a:pt x="2" y="0"/>
                    <a:pt x="0" y="1"/>
                    <a:pt x="1" y="3"/>
                  </a:cubicBezTo>
                  <a:cubicBezTo>
                    <a:pt x="2" y="2"/>
                    <a:pt x="3" y="1"/>
                    <a:pt x="3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9" name="Freeform 49"/>
            <p:cNvSpPr>
              <a:spLocks noChangeArrowheads="1"/>
            </p:cNvSpPr>
            <p:nvPr/>
          </p:nvSpPr>
          <p:spPr bwMode="auto">
            <a:xfrm rot="4620000">
              <a:off x="5223" y="1898"/>
              <a:ext cx="31" cy="41"/>
            </a:xfrm>
            <a:custGeom>
              <a:avLst/>
              <a:gdLst>
                <a:gd name="T0" fmla="*/ 0 w 3"/>
                <a:gd name="T1" fmla="*/ 0 h 6"/>
                <a:gd name="T2" fmla="*/ 2147483646 w 3"/>
                <a:gd name="T3" fmla="*/ 2147483646 h 6"/>
                <a:gd name="T4" fmla="*/ 2147483646 w 3"/>
                <a:gd name="T5" fmla="*/ 2147483646 h 6"/>
                <a:gd name="T6" fmla="*/ 2147483646 w 3"/>
                <a:gd name="T7" fmla="*/ 2147483646 h 6"/>
                <a:gd name="T8" fmla="*/ 0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0" y="0"/>
                  </a:moveTo>
                  <a:cubicBezTo>
                    <a:pt x="0" y="2"/>
                    <a:pt x="1" y="2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3" y="4"/>
                    <a:pt x="2" y="3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0" name="Freeform 50"/>
            <p:cNvSpPr>
              <a:spLocks noChangeArrowheads="1"/>
            </p:cNvSpPr>
            <p:nvPr/>
          </p:nvSpPr>
          <p:spPr bwMode="auto">
            <a:xfrm rot="4620000">
              <a:off x="5255" y="1845"/>
              <a:ext cx="31" cy="20"/>
            </a:xfrm>
            <a:custGeom>
              <a:avLst/>
              <a:gdLst>
                <a:gd name="T0" fmla="*/ 2147483646 w 3"/>
                <a:gd name="T1" fmla="*/ 2147483646 h 3"/>
                <a:gd name="T2" fmla="*/ 0 w 3"/>
                <a:gd name="T3" fmla="*/ 2147483646 h 3"/>
                <a:gd name="T4" fmla="*/ 2147483646 w 3"/>
                <a:gd name="T5" fmla="*/ 2147483646 h 3"/>
                <a:gd name="T6" fmla="*/ 2147483646 w 3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3" y="1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2"/>
                    <a:pt x="2" y="1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1" name="Freeform 51"/>
            <p:cNvSpPr>
              <a:spLocks noChangeArrowheads="1"/>
            </p:cNvSpPr>
            <p:nvPr/>
          </p:nvSpPr>
          <p:spPr bwMode="auto">
            <a:xfrm rot="4620000">
              <a:off x="5188" y="1806"/>
              <a:ext cx="20" cy="34"/>
            </a:xfrm>
            <a:custGeom>
              <a:avLst/>
              <a:gdLst>
                <a:gd name="T0" fmla="*/ 2147483646 w 2"/>
                <a:gd name="T1" fmla="*/ 0 h 5"/>
                <a:gd name="T2" fmla="*/ 2147483646 w 2"/>
                <a:gd name="T3" fmla="*/ 2147483646 h 5"/>
                <a:gd name="T4" fmla="*/ 2147483646 w 2"/>
                <a:gd name="T5" fmla="*/ 0 h 5"/>
                <a:gd name="T6" fmla="*/ 0 60000 65536"/>
                <a:gd name="T7" fmla="*/ 0 60000 65536"/>
                <a:gd name="T8" fmla="*/ 0 60000 65536"/>
                <a:gd name="T9" fmla="*/ 0 w 2"/>
                <a:gd name="T10" fmla="*/ 0 h 5"/>
                <a:gd name="T11" fmla="*/ 2 w 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5">
                  <a:moveTo>
                    <a:pt x="2" y="0"/>
                  </a:moveTo>
                  <a:cubicBezTo>
                    <a:pt x="1" y="1"/>
                    <a:pt x="0" y="4"/>
                    <a:pt x="2" y="5"/>
                  </a:cubicBezTo>
                  <a:cubicBezTo>
                    <a:pt x="2" y="3"/>
                    <a:pt x="2" y="1"/>
                    <a:pt x="2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2" name="Freeform 52"/>
            <p:cNvSpPr>
              <a:spLocks noChangeArrowheads="1"/>
            </p:cNvSpPr>
            <p:nvPr/>
          </p:nvSpPr>
          <p:spPr bwMode="auto">
            <a:xfrm rot="4620000">
              <a:off x="5193" y="1834"/>
              <a:ext cx="20" cy="20"/>
            </a:xfrm>
            <a:custGeom>
              <a:avLst/>
              <a:gdLst>
                <a:gd name="T0" fmla="*/ 2147483646 w 2"/>
                <a:gd name="T1" fmla="*/ 0 h 3"/>
                <a:gd name="T2" fmla="*/ 2147483646 w 2"/>
                <a:gd name="T3" fmla="*/ 2147483646 h 3"/>
                <a:gd name="T4" fmla="*/ 2147483646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1" y="0"/>
                  </a:moveTo>
                  <a:cubicBezTo>
                    <a:pt x="1" y="2"/>
                    <a:pt x="0" y="3"/>
                    <a:pt x="2" y="3"/>
                  </a:cubicBezTo>
                  <a:cubicBezTo>
                    <a:pt x="2" y="2"/>
                    <a:pt x="2" y="2"/>
                    <a:pt x="1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3" name="Freeform 53"/>
            <p:cNvSpPr>
              <a:spLocks noChangeArrowheads="1"/>
            </p:cNvSpPr>
            <p:nvPr/>
          </p:nvSpPr>
          <p:spPr bwMode="auto">
            <a:xfrm rot="4620000">
              <a:off x="4397" y="1613"/>
              <a:ext cx="353" cy="1185"/>
            </a:xfrm>
            <a:custGeom>
              <a:avLst/>
              <a:gdLst>
                <a:gd name="T0" fmla="*/ 2147483646 w 33"/>
                <a:gd name="T1" fmla="*/ 0 h 169"/>
                <a:gd name="T2" fmla="*/ 0 w 33"/>
                <a:gd name="T3" fmla="*/ 2147483646 h 169"/>
                <a:gd name="T4" fmla="*/ 2147483646 w 33"/>
                <a:gd name="T5" fmla="*/ 2147483646 h 169"/>
                <a:gd name="T6" fmla="*/ 2147483646 w 33"/>
                <a:gd name="T7" fmla="*/ 2147483646 h 169"/>
                <a:gd name="T8" fmla="*/ 2147483646 w 33"/>
                <a:gd name="T9" fmla="*/ 2147483646 h 169"/>
                <a:gd name="T10" fmla="*/ 2147483646 w 33"/>
                <a:gd name="T11" fmla="*/ 2147483646 h 169"/>
                <a:gd name="T12" fmla="*/ 2147483646 w 33"/>
                <a:gd name="T13" fmla="*/ 2147483646 h 169"/>
                <a:gd name="T14" fmla="*/ 2147483646 w 33"/>
                <a:gd name="T15" fmla="*/ 2147483646 h 169"/>
                <a:gd name="T16" fmla="*/ 2147483646 w 33"/>
                <a:gd name="T17" fmla="*/ 2147483646 h 169"/>
                <a:gd name="T18" fmla="*/ 2147483646 w 33"/>
                <a:gd name="T19" fmla="*/ 2147483646 h 169"/>
                <a:gd name="T20" fmla="*/ 2147483646 w 33"/>
                <a:gd name="T21" fmla="*/ 2147483646 h 169"/>
                <a:gd name="T22" fmla="*/ 2147483646 w 33"/>
                <a:gd name="T23" fmla="*/ 2147483646 h 169"/>
                <a:gd name="T24" fmla="*/ 2147483646 w 33"/>
                <a:gd name="T25" fmla="*/ 2147483646 h 169"/>
                <a:gd name="T26" fmla="*/ 2147483646 w 33"/>
                <a:gd name="T27" fmla="*/ 2147483646 h 169"/>
                <a:gd name="T28" fmla="*/ 2147483646 w 33"/>
                <a:gd name="T29" fmla="*/ 2147483646 h 169"/>
                <a:gd name="T30" fmla="*/ 2147483646 w 33"/>
                <a:gd name="T31" fmla="*/ 0 h 1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169"/>
                <a:gd name="T50" fmla="*/ 33 w 33"/>
                <a:gd name="T51" fmla="*/ 169 h 1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169">
                  <a:moveTo>
                    <a:pt x="2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6" y="47"/>
                    <a:pt x="7" y="59"/>
                  </a:cubicBezTo>
                  <a:cubicBezTo>
                    <a:pt x="9" y="70"/>
                    <a:pt x="17" y="123"/>
                    <a:pt x="17" y="123"/>
                  </a:cubicBezTo>
                  <a:cubicBezTo>
                    <a:pt x="18" y="136"/>
                    <a:pt x="17" y="149"/>
                    <a:pt x="15" y="162"/>
                  </a:cubicBezTo>
                  <a:cubicBezTo>
                    <a:pt x="19" y="155"/>
                    <a:pt x="20" y="146"/>
                    <a:pt x="20" y="138"/>
                  </a:cubicBezTo>
                  <a:cubicBezTo>
                    <a:pt x="20" y="138"/>
                    <a:pt x="25" y="152"/>
                    <a:pt x="25" y="153"/>
                  </a:cubicBezTo>
                  <a:cubicBezTo>
                    <a:pt x="25" y="153"/>
                    <a:pt x="27" y="159"/>
                    <a:pt x="29" y="162"/>
                  </a:cubicBezTo>
                  <a:cubicBezTo>
                    <a:pt x="30" y="165"/>
                    <a:pt x="33" y="169"/>
                    <a:pt x="33" y="169"/>
                  </a:cubicBezTo>
                  <a:cubicBezTo>
                    <a:pt x="31" y="166"/>
                    <a:pt x="30" y="162"/>
                    <a:pt x="28" y="159"/>
                  </a:cubicBezTo>
                  <a:cubicBezTo>
                    <a:pt x="29" y="160"/>
                    <a:pt x="31" y="161"/>
                    <a:pt x="32" y="163"/>
                  </a:cubicBezTo>
                  <a:cubicBezTo>
                    <a:pt x="30" y="159"/>
                    <a:pt x="28" y="154"/>
                    <a:pt x="26" y="150"/>
                  </a:cubicBezTo>
                  <a:cubicBezTo>
                    <a:pt x="26" y="150"/>
                    <a:pt x="21" y="135"/>
                    <a:pt x="20" y="129"/>
                  </a:cubicBezTo>
                  <a:cubicBezTo>
                    <a:pt x="19" y="122"/>
                    <a:pt x="14" y="89"/>
                    <a:pt x="14" y="89"/>
                  </a:cubicBezTo>
                  <a:cubicBezTo>
                    <a:pt x="14" y="89"/>
                    <a:pt x="6" y="32"/>
                    <a:pt x="5" y="23"/>
                  </a:cubicBezTo>
                  <a:cubicBezTo>
                    <a:pt x="4" y="14"/>
                    <a:pt x="2" y="0"/>
                    <a:pt x="2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4" name="Freeform 54"/>
            <p:cNvSpPr>
              <a:spLocks noChangeArrowheads="1"/>
            </p:cNvSpPr>
            <p:nvPr/>
          </p:nvSpPr>
          <p:spPr bwMode="auto">
            <a:xfrm rot="4620000">
              <a:off x="3866" y="2283"/>
              <a:ext cx="52" cy="48"/>
            </a:xfrm>
            <a:custGeom>
              <a:avLst/>
              <a:gdLst>
                <a:gd name="T0" fmla="*/ 2147483646 w 5"/>
                <a:gd name="T1" fmla="*/ 0 h 7"/>
                <a:gd name="T2" fmla="*/ 2147483646 w 5"/>
                <a:gd name="T3" fmla="*/ 2147483646 h 7"/>
                <a:gd name="T4" fmla="*/ 2147483646 w 5"/>
                <a:gd name="T5" fmla="*/ 2147483646 h 7"/>
                <a:gd name="T6" fmla="*/ 2147483646 w 5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5" y="0"/>
                  </a:moveTo>
                  <a:cubicBezTo>
                    <a:pt x="5" y="0"/>
                    <a:pt x="5" y="5"/>
                    <a:pt x="4" y="6"/>
                  </a:cubicBezTo>
                  <a:cubicBezTo>
                    <a:pt x="3" y="7"/>
                    <a:pt x="0" y="7"/>
                    <a:pt x="1" y="5"/>
                  </a:cubicBezTo>
                  <a:cubicBezTo>
                    <a:pt x="4" y="6"/>
                    <a:pt x="4" y="3"/>
                    <a:pt x="5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5" name="Freeform 55"/>
            <p:cNvSpPr>
              <a:spLocks noChangeArrowheads="1"/>
            </p:cNvSpPr>
            <p:nvPr/>
          </p:nvSpPr>
          <p:spPr bwMode="auto">
            <a:xfrm rot="4620000">
              <a:off x="3883" y="2391"/>
              <a:ext cx="160" cy="41"/>
            </a:xfrm>
            <a:custGeom>
              <a:avLst/>
              <a:gdLst>
                <a:gd name="T0" fmla="*/ 0 w 15"/>
                <a:gd name="T1" fmla="*/ 2147483646 h 6"/>
                <a:gd name="T2" fmla="*/ 2147483646 w 15"/>
                <a:gd name="T3" fmla="*/ 2147483646 h 6"/>
                <a:gd name="T4" fmla="*/ 2147483646 w 15"/>
                <a:gd name="T5" fmla="*/ 2147483646 h 6"/>
                <a:gd name="T6" fmla="*/ 2147483646 w 15"/>
                <a:gd name="T7" fmla="*/ 2147483646 h 6"/>
                <a:gd name="T8" fmla="*/ 0 w 15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6"/>
                <a:gd name="T17" fmla="*/ 15 w 1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6">
                  <a:moveTo>
                    <a:pt x="0" y="4"/>
                  </a:moveTo>
                  <a:cubicBezTo>
                    <a:pt x="5" y="0"/>
                    <a:pt x="9" y="1"/>
                    <a:pt x="15" y="2"/>
                  </a:cubicBezTo>
                  <a:cubicBezTo>
                    <a:pt x="15" y="2"/>
                    <a:pt x="8" y="2"/>
                    <a:pt x="6" y="3"/>
                  </a:cubicBezTo>
                  <a:cubicBezTo>
                    <a:pt x="5" y="4"/>
                    <a:pt x="1" y="6"/>
                    <a:pt x="1" y="6"/>
                  </a:cubicBezTo>
                  <a:cubicBezTo>
                    <a:pt x="1" y="5"/>
                    <a:pt x="0" y="5"/>
                    <a:pt x="0" y="4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6" name="Freeform 56"/>
            <p:cNvSpPr>
              <a:spLocks noChangeArrowheads="1"/>
            </p:cNvSpPr>
            <p:nvPr/>
          </p:nvSpPr>
          <p:spPr bwMode="auto">
            <a:xfrm rot="4620000">
              <a:off x="3932" y="2564"/>
              <a:ext cx="52" cy="27"/>
            </a:xfrm>
            <a:custGeom>
              <a:avLst/>
              <a:gdLst>
                <a:gd name="T0" fmla="*/ 0 w 5"/>
                <a:gd name="T1" fmla="*/ 0 h 4"/>
                <a:gd name="T2" fmla="*/ 2147483646 w 5"/>
                <a:gd name="T3" fmla="*/ 2147483646 h 4"/>
                <a:gd name="T4" fmla="*/ 2147483646 w 5"/>
                <a:gd name="T5" fmla="*/ 2147483646 h 4"/>
                <a:gd name="T6" fmla="*/ 2147483646 w 5"/>
                <a:gd name="T7" fmla="*/ 2147483646 h 4"/>
                <a:gd name="T8" fmla="*/ 2147483646 w 5"/>
                <a:gd name="T9" fmla="*/ 2147483646 h 4"/>
                <a:gd name="T10" fmla="*/ 0 w 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0" y="0"/>
                  </a:moveTo>
                  <a:cubicBezTo>
                    <a:pt x="3" y="0"/>
                    <a:pt x="2" y="3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5" y="4"/>
                    <a:pt x="5" y="4"/>
                    <a:pt x="3" y="4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7" name="Freeform 57"/>
            <p:cNvSpPr>
              <a:spLocks noChangeArrowheads="1"/>
            </p:cNvSpPr>
            <p:nvPr/>
          </p:nvSpPr>
          <p:spPr bwMode="auto">
            <a:xfrm rot="4620000">
              <a:off x="5234" y="1838"/>
              <a:ext cx="10" cy="6"/>
            </a:xfrm>
            <a:custGeom>
              <a:avLst/>
              <a:gdLst>
                <a:gd name="T0" fmla="*/ 0 w 1"/>
                <a:gd name="T1" fmla="*/ 0 h 1"/>
                <a:gd name="T2" fmla="*/ 2147483646 w 1"/>
                <a:gd name="T3" fmla="*/ 0 h 1"/>
                <a:gd name="T4" fmla="*/ 2147483646 w 1"/>
                <a:gd name="T5" fmla="*/ 2147483646 h 1"/>
                <a:gd name="T6" fmla="*/ 0 w 1"/>
                <a:gd name="T7" fmla="*/ 2147483646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lnTo>
                    <a:pt x="0" y="0"/>
                  </a:ln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8" name="Freeform 58"/>
            <p:cNvSpPr>
              <a:spLocks noChangeArrowheads="1"/>
            </p:cNvSpPr>
            <p:nvPr/>
          </p:nvSpPr>
          <p:spPr bwMode="auto">
            <a:xfrm rot="4620000">
              <a:off x="5249" y="1853"/>
              <a:ext cx="10" cy="13"/>
            </a:xfrm>
            <a:custGeom>
              <a:avLst/>
              <a:gdLst>
                <a:gd name="T0" fmla="*/ 0 w 1"/>
                <a:gd name="T1" fmla="*/ 2147483646 h 2"/>
                <a:gd name="T2" fmla="*/ 0 w 1"/>
                <a:gd name="T3" fmla="*/ 2147483646 h 2"/>
                <a:gd name="T4" fmla="*/ 2147483646 w 1"/>
                <a:gd name="T5" fmla="*/ 2147483646 h 2"/>
                <a:gd name="T6" fmla="*/ 2147483646 w 1"/>
                <a:gd name="T7" fmla="*/ 0 h 2"/>
                <a:gd name="T8" fmla="*/ 2147483646 w 1"/>
                <a:gd name="T9" fmla="*/ 0 h 2"/>
                <a:gd name="T10" fmla="*/ 0 w 1"/>
                <a:gd name="T11" fmla="*/ 214748364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1"/>
                    <a:pt x="1" y="1"/>
                  </a:cubicBez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9" name="Freeform 59"/>
            <p:cNvSpPr>
              <a:spLocks noChangeArrowheads="1"/>
            </p:cNvSpPr>
            <p:nvPr/>
          </p:nvSpPr>
          <p:spPr bwMode="auto">
            <a:xfrm rot="4620000">
              <a:off x="5251" y="1878"/>
              <a:ext cx="10" cy="6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0 h 1"/>
                <a:gd name="T8" fmla="*/ 2147483646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70" name="Freeform 60"/>
            <p:cNvSpPr>
              <a:spLocks noChangeArrowheads="1"/>
            </p:cNvSpPr>
            <p:nvPr/>
          </p:nvSpPr>
          <p:spPr bwMode="auto">
            <a:xfrm rot="4620000">
              <a:off x="5249" y="1853"/>
              <a:ext cx="10" cy="13"/>
            </a:xfrm>
            <a:custGeom>
              <a:avLst/>
              <a:gdLst>
                <a:gd name="T0" fmla="*/ 2147483646 w 1"/>
                <a:gd name="T1" fmla="*/ 0 h 2"/>
                <a:gd name="T2" fmla="*/ 2147483646 w 1"/>
                <a:gd name="T3" fmla="*/ 2147483646 h 2"/>
                <a:gd name="T4" fmla="*/ 2147483646 w 1"/>
                <a:gd name="T5" fmla="*/ 0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1" y="0"/>
                  </a:moveTo>
                  <a:cubicBezTo>
                    <a:pt x="0" y="0"/>
                    <a:pt x="0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71" name="Freeform 61"/>
            <p:cNvSpPr>
              <a:spLocks noChangeArrowheads="1"/>
            </p:cNvSpPr>
            <p:nvPr/>
          </p:nvSpPr>
          <p:spPr bwMode="auto">
            <a:xfrm rot="4620000">
              <a:off x="4061" y="2401"/>
              <a:ext cx="20" cy="27"/>
            </a:xfrm>
            <a:custGeom>
              <a:avLst/>
              <a:gdLst>
                <a:gd name="T0" fmla="*/ 2147483646 w 2"/>
                <a:gd name="T1" fmla="*/ 0 h 4"/>
                <a:gd name="T2" fmla="*/ 2147483646 w 2"/>
                <a:gd name="T3" fmla="*/ 2147483646 h 4"/>
                <a:gd name="T4" fmla="*/ 0 w 2"/>
                <a:gd name="T5" fmla="*/ 2147483646 h 4"/>
                <a:gd name="T6" fmla="*/ 2147483646 w 2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4"/>
                <a:gd name="T14" fmla="*/ 2 w 2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4">
                  <a:moveTo>
                    <a:pt x="1" y="0"/>
                  </a:moveTo>
                  <a:cubicBezTo>
                    <a:pt x="1" y="0"/>
                    <a:pt x="2" y="2"/>
                    <a:pt x="2" y="2"/>
                  </a:cubicBezTo>
                  <a:cubicBezTo>
                    <a:pt x="2" y="3"/>
                    <a:pt x="1" y="4"/>
                    <a:pt x="0" y="3"/>
                  </a:cubicBezTo>
                  <a:cubicBezTo>
                    <a:pt x="0" y="3"/>
                    <a:pt x="1" y="0"/>
                    <a:pt x="1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72" name="Freeform 62"/>
            <p:cNvSpPr>
              <a:spLocks noChangeArrowheads="1"/>
            </p:cNvSpPr>
            <p:nvPr/>
          </p:nvSpPr>
          <p:spPr bwMode="auto">
            <a:xfrm rot="4620000">
              <a:off x="4029" y="2434"/>
              <a:ext cx="20" cy="20"/>
            </a:xfrm>
            <a:custGeom>
              <a:avLst/>
              <a:gdLst>
                <a:gd name="T0" fmla="*/ 2147483646 w 2"/>
                <a:gd name="T1" fmla="*/ 0 h 3"/>
                <a:gd name="T2" fmla="*/ 2147483646 w 2"/>
                <a:gd name="T3" fmla="*/ 2147483646 h 3"/>
                <a:gd name="T4" fmla="*/ 0 w 2"/>
                <a:gd name="T5" fmla="*/ 2147483646 h 3"/>
                <a:gd name="T6" fmla="*/ 2147483646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1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73" name="Freeform 63"/>
            <p:cNvSpPr>
              <a:spLocks noChangeArrowheads="1"/>
            </p:cNvSpPr>
            <p:nvPr/>
          </p:nvSpPr>
          <p:spPr bwMode="auto">
            <a:xfrm rot="4620000">
              <a:off x="4046" y="2507"/>
              <a:ext cx="20" cy="20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147483646 h 3"/>
                <a:gd name="T4" fmla="*/ 2147483646 w 2"/>
                <a:gd name="T5" fmla="*/ 2147483646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0"/>
                  </a:moveTo>
                  <a:cubicBezTo>
                    <a:pt x="0" y="0"/>
                    <a:pt x="0" y="3"/>
                    <a:pt x="0" y="3"/>
                  </a:cubicBezTo>
                  <a:cubicBezTo>
                    <a:pt x="1" y="3"/>
                    <a:pt x="2" y="2"/>
                    <a:pt x="1" y="2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</p:grpSp>
      <p:sp>
        <p:nvSpPr>
          <p:cNvPr id="74" name="AutoShape 64"/>
          <p:cNvSpPr>
            <a:spLocks noChangeArrowheads="1"/>
          </p:cNvSpPr>
          <p:nvPr/>
        </p:nvSpPr>
        <p:spPr bwMode="auto">
          <a:xfrm>
            <a:off x="3818082" y="2173643"/>
            <a:ext cx="1362925" cy="485330"/>
          </a:xfrm>
          <a:prstGeom prst="rightArrow">
            <a:avLst>
              <a:gd name="adj1" fmla="val 50000"/>
              <a:gd name="adj2" fmla="val 49978"/>
            </a:avLst>
          </a:prstGeom>
          <a:solidFill>
            <a:srgbClr val="BBE0E3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7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s-ES" altLang="es-ES" sz="1633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cxnSp>
        <p:nvCxnSpPr>
          <p:cNvPr id="81" name="AutoShape 6"/>
          <p:cNvCxnSpPr>
            <a:cxnSpLocks noChangeShapeType="1"/>
          </p:cNvCxnSpPr>
          <p:nvPr/>
        </p:nvCxnSpPr>
        <p:spPr bwMode="auto">
          <a:xfrm flipV="1">
            <a:off x="6575397" y="2032497"/>
            <a:ext cx="1467505" cy="15936"/>
          </a:xfrm>
          <a:prstGeom prst="straightConnector1">
            <a:avLst/>
          </a:prstGeom>
          <a:noFill/>
          <a:ln w="57150" cap="sq">
            <a:solidFill>
              <a:schemeClr val="accent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CuadroTexto 9"/>
          <p:cNvSpPr txBox="1"/>
          <p:nvPr/>
        </p:nvSpPr>
        <p:spPr>
          <a:xfrm>
            <a:off x="8195323" y="1423331"/>
            <a:ext cx="2392299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Toxinas urémicas, productos nitrogenados, agua, ácido/base, electrolitos</a:t>
            </a:r>
          </a:p>
        </p:txBody>
      </p:sp>
      <p:cxnSp>
        <p:nvCxnSpPr>
          <p:cNvPr id="228" name="Conector recto 227"/>
          <p:cNvCxnSpPr/>
          <p:nvPr/>
        </p:nvCxnSpPr>
        <p:spPr>
          <a:xfrm>
            <a:off x="10136354" y="2514459"/>
            <a:ext cx="9756" cy="32662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AutoShape 6"/>
          <p:cNvCxnSpPr>
            <a:cxnSpLocks noChangeShapeType="1"/>
          </p:cNvCxnSpPr>
          <p:nvPr/>
        </p:nvCxnSpPr>
        <p:spPr bwMode="auto">
          <a:xfrm flipH="1" flipV="1">
            <a:off x="8975324" y="5771191"/>
            <a:ext cx="1161030" cy="9485"/>
          </a:xfrm>
          <a:prstGeom prst="straightConnector1">
            <a:avLst/>
          </a:prstGeom>
          <a:noFill/>
          <a:ln w="57150" cap="sq">
            <a:solidFill>
              <a:schemeClr val="accent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427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6"/>
          <p:cNvGrpSpPr/>
          <p:nvPr/>
        </p:nvGrpSpPr>
        <p:grpSpPr>
          <a:xfrm>
            <a:off x="541815" y="774407"/>
            <a:ext cx="369544" cy="369544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196528" y="1630001"/>
            <a:ext cx="6148773" cy="520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24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4400" b="1" dirty="0">
                <a:latin typeface="Corbel" panose="020B0503020204020204" pitchFamily="34" charset="0"/>
                <a:ea typeface="Microsoft YaHei" panose="020B0503020204020204" pitchFamily="34" charset="-122"/>
              </a:rPr>
              <a:t>Excretora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2400" b="1" dirty="0">
                <a:latin typeface="Corbel" panose="020B0503020204020204" pitchFamily="34" charset="0"/>
                <a:ea typeface="Microsoft YaHei" panose="020B0503020204020204" pitchFamily="34" charset="-122"/>
              </a:rPr>
              <a:t>Endocrina</a:t>
            </a:r>
            <a:r>
              <a:rPr lang="es-ES" altLang="es-ES" sz="2400" dirty="0">
                <a:latin typeface="Corbel" panose="020B0503020204020204" pitchFamily="34" charset="0"/>
                <a:ea typeface="Microsoft YaHei" panose="020B0503020204020204" pitchFamily="34" charset="-122"/>
              </a:rPr>
              <a:t> 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1800" dirty="0">
                <a:latin typeface="Corbel" panose="020B0503020204020204" pitchFamily="34" charset="0"/>
                <a:ea typeface="Microsoft YaHei" panose="020B0503020204020204" pitchFamily="34" charset="-122"/>
              </a:rPr>
              <a:t>		Síntesis de Eritropoyetina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1800" dirty="0">
                <a:latin typeface="Corbel" panose="020B0503020204020204" pitchFamily="34" charset="0"/>
                <a:ea typeface="Microsoft YaHei" panose="020B0503020204020204" pitchFamily="34" charset="-122"/>
              </a:rPr>
              <a:t>		Activación de Vitamina D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1800" dirty="0">
                <a:latin typeface="Corbel" panose="020B0503020204020204" pitchFamily="34" charset="0"/>
                <a:ea typeface="Microsoft YaHei" panose="020B0503020204020204" pitchFamily="34" charset="-122"/>
              </a:rPr>
              <a:t>		(regulación Ca x P)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1800" dirty="0">
                <a:latin typeface="Corbel" panose="020B0503020204020204" pitchFamily="34" charset="0"/>
                <a:ea typeface="Microsoft YaHei" panose="020B0503020204020204" pitchFamily="34" charset="-122"/>
              </a:rPr>
              <a:t>		Producción de Renina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2400" b="1" dirty="0">
                <a:latin typeface="Corbel" panose="020B0503020204020204" pitchFamily="34" charset="0"/>
                <a:ea typeface="Microsoft YaHei" panose="020B0503020204020204" pitchFamily="34" charset="-122"/>
              </a:rPr>
              <a:t>Metabólica </a:t>
            </a: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ES" altLang="es-ES" sz="1800" dirty="0">
              <a:latin typeface="Corbel" panose="020B0503020204020204" pitchFamily="34" charset="0"/>
              <a:ea typeface="Microsoft YaHei" panose="020B0503020204020204" pitchFamily="34" charset="-122"/>
            </a:endParaRPr>
          </a:p>
          <a:p>
            <a:pPr defTabSz="407571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ES" sz="1800" dirty="0">
                <a:latin typeface="Corbel" panose="020B0503020204020204" pitchFamily="34" charset="0"/>
                <a:ea typeface="Microsoft YaHei" panose="020B0503020204020204" pitchFamily="34" charset="-122"/>
              </a:rPr>
              <a:t>		Metabolismo de Insulina y otras proteínas. 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03" y="1836025"/>
            <a:ext cx="1238530" cy="123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64" y="2627605"/>
            <a:ext cx="1515039" cy="107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5" name="AutoShape 5"/>
          <p:cNvCxnSpPr>
            <a:cxnSpLocks noChangeShapeType="1"/>
          </p:cNvCxnSpPr>
          <p:nvPr/>
        </p:nvCxnSpPr>
        <p:spPr bwMode="auto">
          <a:xfrm flipV="1">
            <a:off x="5440995" y="3298352"/>
            <a:ext cx="1551971" cy="559894"/>
          </a:xfrm>
          <a:prstGeom prst="straightConnector1">
            <a:avLst/>
          </a:prstGeom>
          <a:noFill/>
          <a:ln w="57150" cap="sq">
            <a:solidFill>
              <a:schemeClr val="accent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AutoShape 6"/>
          <p:cNvCxnSpPr>
            <a:cxnSpLocks noChangeShapeType="1"/>
          </p:cNvCxnSpPr>
          <p:nvPr/>
        </p:nvCxnSpPr>
        <p:spPr bwMode="auto">
          <a:xfrm flipV="1">
            <a:off x="5391194" y="4441551"/>
            <a:ext cx="1467505" cy="15936"/>
          </a:xfrm>
          <a:prstGeom prst="straightConnector1">
            <a:avLst/>
          </a:prstGeom>
          <a:noFill/>
          <a:ln w="57150" cap="sq">
            <a:solidFill>
              <a:schemeClr val="accent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7"/>
          <p:cNvCxnSpPr>
            <a:cxnSpLocks noChangeShapeType="1"/>
          </p:cNvCxnSpPr>
          <p:nvPr/>
        </p:nvCxnSpPr>
        <p:spPr bwMode="auto">
          <a:xfrm>
            <a:off x="5181006" y="5332858"/>
            <a:ext cx="1811960" cy="279434"/>
          </a:xfrm>
          <a:prstGeom prst="straightConnector1">
            <a:avLst/>
          </a:prstGeom>
          <a:noFill/>
          <a:ln w="57150" cap="sq">
            <a:solidFill>
              <a:schemeClr val="accent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59" y="4835308"/>
            <a:ext cx="1853474" cy="123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9" name="Group 9"/>
          <p:cNvGrpSpPr>
            <a:grpSpLocks/>
          </p:cNvGrpSpPr>
          <p:nvPr/>
        </p:nvGrpSpPr>
        <p:grpSpPr bwMode="auto">
          <a:xfrm rot="492867">
            <a:off x="6919142" y="3400123"/>
            <a:ext cx="2724766" cy="1538081"/>
            <a:chOff x="3787" y="1752"/>
            <a:chExt cx="1717" cy="969"/>
          </a:xfrm>
        </p:grpSpPr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 rot="4620000">
              <a:off x="4337" y="1428"/>
              <a:ext cx="619" cy="1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s-ES" alt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1" name="Freeform 11"/>
            <p:cNvSpPr>
              <a:spLocks noChangeArrowheads="1"/>
            </p:cNvSpPr>
            <p:nvPr/>
          </p:nvSpPr>
          <p:spPr bwMode="auto">
            <a:xfrm rot="4620000">
              <a:off x="4373" y="1429"/>
              <a:ext cx="556" cy="1592"/>
            </a:xfrm>
            <a:custGeom>
              <a:avLst/>
              <a:gdLst>
                <a:gd name="T0" fmla="*/ 2147483646 w 52"/>
                <a:gd name="T1" fmla="*/ 0 h 227"/>
                <a:gd name="T2" fmla="*/ 2147483646 w 52"/>
                <a:gd name="T3" fmla="*/ 2147483646 h 227"/>
                <a:gd name="T4" fmla="*/ 2147483646 w 52"/>
                <a:gd name="T5" fmla="*/ 2147483646 h 227"/>
                <a:gd name="T6" fmla="*/ 2147483646 w 52"/>
                <a:gd name="T7" fmla="*/ 2147483646 h 227"/>
                <a:gd name="T8" fmla="*/ 2147483646 w 52"/>
                <a:gd name="T9" fmla="*/ 2147483646 h 227"/>
                <a:gd name="T10" fmla="*/ 0 w 52"/>
                <a:gd name="T11" fmla="*/ 2147483646 h 227"/>
                <a:gd name="T12" fmla="*/ 2147483646 w 52"/>
                <a:gd name="T13" fmla="*/ 2147483646 h 227"/>
                <a:gd name="T14" fmla="*/ 2147483646 w 52"/>
                <a:gd name="T15" fmla="*/ 2147483646 h 227"/>
                <a:gd name="T16" fmla="*/ 2147483646 w 52"/>
                <a:gd name="T17" fmla="*/ 2147483646 h 227"/>
                <a:gd name="T18" fmla="*/ 2147483646 w 52"/>
                <a:gd name="T19" fmla="*/ 2147483646 h 227"/>
                <a:gd name="T20" fmla="*/ 2147483646 w 52"/>
                <a:gd name="T21" fmla="*/ 2147483646 h 227"/>
                <a:gd name="T22" fmla="*/ 2147483646 w 52"/>
                <a:gd name="T23" fmla="*/ 2147483646 h 227"/>
                <a:gd name="T24" fmla="*/ 2147483646 w 52"/>
                <a:gd name="T25" fmla="*/ 2147483646 h 227"/>
                <a:gd name="T26" fmla="*/ 2147483646 w 52"/>
                <a:gd name="T27" fmla="*/ 2147483646 h 227"/>
                <a:gd name="T28" fmla="*/ 2147483646 w 52"/>
                <a:gd name="T29" fmla="*/ 2147483646 h 227"/>
                <a:gd name="T30" fmla="*/ 2147483646 w 52"/>
                <a:gd name="T31" fmla="*/ 2147483646 h 227"/>
                <a:gd name="T32" fmla="*/ 2147483646 w 52"/>
                <a:gd name="T33" fmla="*/ 2147483646 h 227"/>
                <a:gd name="T34" fmla="*/ 2147483646 w 52"/>
                <a:gd name="T35" fmla="*/ 2147483646 h 227"/>
                <a:gd name="T36" fmla="*/ 2147483646 w 52"/>
                <a:gd name="T37" fmla="*/ 2147483646 h 227"/>
                <a:gd name="T38" fmla="*/ 2147483646 w 52"/>
                <a:gd name="T39" fmla="*/ 2147483646 h 227"/>
                <a:gd name="T40" fmla="*/ 2147483646 w 52"/>
                <a:gd name="T41" fmla="*/ 2147483646 h 227"/>
                <a:gd name="T42" fmla="*/ 2147483646 w 52"/>
                <a:gd name="T43" fmla="*/ 2147483646 h 227"/>
                <a:gd name="T44" fmla="*/ 2147483646 w 52"/>
                <a:gd name="T45" fmla="*/ 2147483646 h 227"/>
                <a:gd name="T46" fmla="*/ 2147483646 w 52"/>
                <a:gd name="T47" fmla="*/ 2147483646 h 227"/>
                <a:gd name="T48" fmla="*/ 2147483646 w 52"/>
                <a:gd name="T49" fmla="*/ 2147483646 h 227"/>
                <a:gd name="T50" fmla="*/ 2147483646 w 52"/>
                <a:gd name="T51" fmla="*/ 2147483646 h 227"/>
                <a:gd name="T52" fmla="*/ 2147483646 w 52"/>
                <a:gd name="T53" fmla="*/ 2147483646 h 227"/>
                <a:gd name="T54" fmla="*/ 2147483646 w 52"/>
                <a:gd name="T55" fmla="*/ 2147483646 h 227"/>
                <a:gd name="T56" fmla="*/ 2147483646 w 52"/>
                <a:gd name="T57" fmla="*/ 0 h 2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"/>
                <a:gd name="T88" fmla="*/ 0 h 227"/>
                <a:gd name="T89" fmla="*/ 52 w 52"/>
                <a:gd name="T90" fmla="*/ 227 h 2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" h="227">
                  <a:moveTo>
                    <a:pt x="30" y="0"/>
                  </a:moveTo>
                  <a:cubicBezTo>
                    <a:pt x="25" y="2"/>
                    <a:pt x="24" y="6"/>
                    <a:pt x="23" y="11"/>
                  </a:cubicBezTo>
                  <a:cubicBezTo>
                    <a:pt x="23" y="11"/>
                    <a:pt x="16" y="17"/>
                    <a:pt x="14" y="17"/>
                  </a:cubicBezTo>
                  <a:cubicBezTo>
                    <a:pt x="12" y="17"/>
                    <a:pt x="11" y="12"/>
                    <a:pt x="8" y="12"/>
                  </a:cubicBezTo>
                  <a:cubicBezTo>
                    <a:pt x="6" y="12"/>
                    <a:pt x="4" y="13"/>
                    <a:pt x="3" y="14"/>
                  </a:cubicBezTo>
                  <a:cubicBezTo>
                    <a:pt x="3" y="15"/>
                    <a:pt x="0" y="23"/>
                    <a:pt x="0" y="25"/>
                  </a:cubicBezTo>
                  <a:cubicBezTo>
                    <a:pt x="0" y="27"/>
                    <a:pt x="1" y="30"/>
                    <a:pt x="3" y="33"/>
                  </a:cubicBezTo>
                  <a:cubicBezTo>
                    <a:pt x="4" y="36"/>
                    <a:pt x="6" y="54"/>
                    <a:pt x="6" y="54"/>
                  </a:cubicBezTo>
                  <a:cubicBezTo>
                    <a:pt x="9" y="83"/>
                    <a:pt x="13" y="111"/>
                    <a:pt x="16" y="139"/>
                  </a:cubicBezTo>
                  <a:cubicBezTo>
                    <a:pt x="17" y="152"/>
                    <a:pt x="19" y="165"/>
                    <a:pt x="20" y="178"/>
                  </a:cubicBezTo>
                  <a:cubicBezTo>
                    <a:pt x="20" y="178"/>
                    <a:pt x="21" y="191"/>
                    <a:pt x="20" y="195"/>
                  </a:cubicBezTo>
                  <a:cubicBezTo>
                    <a:pt x="19" y="199"/>
                    <a:pt x="15" y="210"/>
                    <a:pt x="15" y="212"/>
                  </a:cubicBezTo>
                  <a:cubicBezTo>
                    <a:pt x="15" y="214"/>
                    <a:pt x="16" y="218"/>
                    <a:pt x="16" y="219"/>
                  </a:cubicBezTo>
                  <a:cubicBezTo>
                    <a:pt x="18" y="221"/>
                    <a:pt x="12" y="224"/>
                    <a:pt x="16" y="225"/>
                  </a:cubicBezTo>
                  <a:cubicBezTo>
                    <a:pt x="18" y="226"/>
                    <a:pt x="23" y="225"/>
                    <a:pt x="23" y="225"/>
                  </a:cubicBezTo>
                  <a:cubicBezTo>
                    <a:pt x="23" y="225"/>
                    <a:pt x="29" y="220"/>
                    <a:pt x="31" y="221"/>
                  </a:cubicBezTo>
                  <a:cubicBezTo>
                    <a:pt x="34" y="222"/>
                    <a:pt x="36" y="225"/>
                    <a:pt x="39" y="226"/>
                  </a:cubicBezTo>
                  <a:cubicBezTo>
                    <a:pt x="43" y="227"/>
                    <a:pt x="49" y="227"/>
                    <a:pt x="49" y="227"/>
                  </a:cubicBezTo>
                  <a:cubicBezTo>
                    <a:pt x="50" y="227"/>
                    <a:pt x="51" y="226"/>
                    <a:pt x="52" y="225"/>
                  </a:cubicBezTo>
                  <a:cubicBezTo>
                    <a:pt x="50" y="218"/>
                    <a:pt x="49" y="211"/>
                    <a:pt x="48" y="204"/>
                  </a:cubicBezTo>
                  <a:cubicBezTo>
                    <a:pt x="48" y="204"/>
                    <a:pt x="42" y="200"/>
                    <a:pt x="41" y="198"/>
                  </a:cubicBezTo>
                  <a:cubicBezTo>
                    <a:pt x="40" y="195"/>
                    <a:pt x="31" y="160"/>
                    <a:pt x="31" y="160"/>
                  </a:cubicBezTo>
                  <a:cubicBezTo>
                    <a:pt x="27" y="131"/>
                    <a:pt x="22" y="102"/>
                    <a:pt x="18" y="73"/>
                  </a:cubicBezTo>
                  <a:cubicBezTo>
                    <a:pt x="18" y="73"/>
                    <a:pt x="16" y="47"/>
                    <a:pt x="16" y="42"/>
                  </a:cubicBezTo>
                  <a:cubicBezTo>
                    <a:pt x="17" y="38"/>
                    <a:pt x="20" y="28"/>
                    <a:pt x="24" y="25"/>
                  </a:cubicBezTo>
                  <a:cubicBezTo>
                    <a:pt x="28" y="22"/>
                    <a:pt x="30" y="21"/>
                    <a:pt x="32" y="21"/>
                  </a:cubicBezTo>
                  <a:cubicBezTo>
                    <a:pt x="34" y="20"/>
                    <a:pt x="38" y="20"/>
                    <a:pt x="39" y="15"/>
                  </a:cubicBezTo>
                  <a:cubicBezTo>
                    <a:pt x="41" y="11"/>
                    <a:pt x="40" y="6"/>
                    <a:pt x="38" y="4"/>
                  </a:cubicBezTo>
                  <a:cubicBezTo>
                    <a:pt x="35" y="1"/>
                    <a:pt x="30" y="0"/>
                    <a:pt x="30" y="0"/>
                  </a:cubicBezTo>
                </a:path>
              </a:pathLst>
            </a:custGeom>
            <a:solidFill>
              <a:srgbClr val="E1D6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2" name="Freeform 12"/>
            <p:cNvSpPr>
              <a:spLocks noChangeArrowheads="1"/>
            </p:cNvSpPr>
            <p:nvPr/>
          </p:nvSpPr>
          <p:spPr bwMode="auto">
            <a:xfrm rot="4620000">
              <a:off x="3882" y="2400"/>
              <a:ext cx="192" cy="27"/>
            </a:xfrm>
            <a:custGeom>
              <a:avLst/>
              <a:gdLst>
                <a:gd name="T0" fmla="*/ 0 w 18"/>
                <a:gd name="T1" fmla="*/ 2147483646 h 4"/>
                <a:gd name="T2" fmla="*/ 2147483646 w 18"/>
                <a:gd name="T3" fmla="*/ 2147483646 h 4"/>
                <a:gd name="T4" fmla="*/ 2147483646 w 18"/>
                <a:gd name="T5" fmla="*/ 0 h 4"/>
                <a:gd name="T6" fmla="*/ 2147483646 w 18"/>
                <a:gd name="T7" fmla="*/ 2147483646 h 4"/>
                <a:gd name="T8" fmla="*/ 2147483646 w 18"/>
                <a:gd name="T9" fmla="*/ 2147483646 h 4"/>
                <a:gd name="T10" fmla="*/ 0 w 18"/>
                <a:gd name="T11" fmla="*/ 2147483646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4"/>
                <a:gd name="T20" fmla="*/ 18 w 18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4">
                  <a:moveTo>
                    <a:pt x="0" y="4"/>
                  </a:moveTo>
                  <a:cubicBezTo>
                    <a:pt x="0" y="4"/>
                    <a:pt x="0" y="2"/>
                    <a:pt x="1" y="2"/>
                  </a:cubicBezTo>
                  <a:cubicBezTo>
                    <a:pt x="3" y="2"/>
                    <a:pt x="7" y="0"/>
                    <a:pt x="9" y="0"/>
                  </a:cubicBezTo>
                  <a:cubicBezTo>
                    <a:pt x="11" y="0"/>
                    <a:pt x="14" y="0"/>
                    <a:pt x="15" y="1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11" y="1"/>
                    <a:pt x="6" y="1"/>
                    <a:pt x="0" y="4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3" name="Freeform 13"/>
            <p:cNvSpPr>
              <a:spLocks noChangeArrowheads="1"/>
            </p:cNvSpPr>
            <p:nvPr/>
          </p:nvSpPr>
          <p:spPr bwMode="auto">
            <a:xfrm rot="4620000">
              <a:off x="3772" y="2448"/>
              <a:ext cx="310" cy="76"/>
            </a:xfrm>
            <a:custGeom>
              <a:avLst/>
              <a:gdLst>
                <a:gd name="T0" fmla="*/ 0 w 29"/>
                <a:gd name="T1" fmla="*/ 2147483646 h 11"/>
                <a:gd name="T2" fmla="*/ 2147483646 w 29"/>
                <a:gd name="T3" fmla="*/ 2147483646 h 11"/>
                <a:gd name="T4" fmla="*/ 2147483646 w 29"/>
                <a:gd name="T5" fmla="*/ 2147483646 h 11"/>
                <a:gd name="T6" fmla="*/ 2147483646 w 29"/>
                <a:gd name="T7" fmla="*/ 2147483646 h 11"/>
                <a:gd name="T8" fmla="*/ 2147483646 w 29"/>
                <a:gd name="T9" fmla="*/ 2147483646 h 11"/>
                <a:gd name="T10" fmla="*/ 2147483646 w 29"/>
                <a:gd name="T11" fmla="*/ 2147483646 h 11"/>
                <a:gd name="T12" fmla="*/ 2147483646 w 29"/>
                <a:gd name="T13" fmla="*/ 2147483646 h 11"/>
                <a:gd name="T14" fmla="*/ 2147483646 w 29"/>
                <a:gd name="T15" fmla="*/ 2147483646 h 11"/>
                <a:gd name="T16" fmla="*/ 2147483646 w 29"/>
                <a:gd name="T17" fmla="*/ 2147483646 h 11"/>
                <a:gd name="T18" fmla="*/ 0 w 29"/>
                <a:gd name="T19" fmla="*/ 2147483646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1"/>
                <a:gd name="T32" fmla="*/ 29 w 29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1">
                  <a:moveTo>
                    <a:pt x="0" y="4"/>
                  </a:moveTo>
                  <a:cubicBezTo>
                    <a:pt x="1" y="4"/>
                    <a:pt x="1" y="3"/>
                    <a:pt x="2" y="2"/>
                  </a:cubicBezTo>
                  <a:cubicBezTo>
                    <a:pt x="2" y="2"/>
                    <a:pt x="5" y="3"/>
                    <a:pt x="6" y="2"/>
                  </a:cubicBezTo>
                  <a:cubicBezTo>
                    <a:pt x="8" y="1"/>
                    <a:pt x="9" y="0"/>
                    <a:pt x="12" y="1"/>
                  </a:cubicBezTo>
                  <a:cubicBezTo>
                    <a:pt x="14" y="2"/>
                    <a:pt x="16" y="5"/>
                    <a:pt x="18" y="6"/>
                  </a:cubicBezTo>
                  <a:cubicBezTo>
                    <a:pt x="20" y="7"/>
                    <a:pt x="26" y="8"/>
                    <a:pt x="26" y="8"/>
                  </a:cubicBezTo>
                  <a:cubicBezTo>
                    <a:pt x="26" y="10"/>
                    <a:pt x="28" y="11"/>
                    <a:pt x="29" y="11"/>
                  </a:cubicBezTo>
                  <a:cubicBezTo>
                    <a:pt x="23" y="11"/>
                    <a:pt x="19" y="9"/>
                    <a:pt x="14" y="5"/>
                  </a:cubicBezTo>
                  <a:cubicBezTo>
                    <a:pt x="11" y="3"/>
                    <a:pt x="4" y="5"/>
                    <a:pt x="1" y="6"/>
                  </a:cubicBezTo>
                  <a:cubicBezTo>
                    <a:pt x="0" y="5"/>
                    <a:pt x="0" y="5"/>
                    <a:pt x="0" y="4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4" name="Freeform 14"/>
            <p:cNvSpPr>
              <a:spLocks noChangeArrowheads="1"/>
            </p:cNvSpPr>
            <p:nvPr/>
          </p:nvSpPr>
          <p:spPr bwMode="auto">
            <a:xfrm rot="4620000">
              <a:off x="4351" y="1660"/>
              <a:ext cx="438" cy="1311"/>
            </a:xfrm>
            <a:custGeom>
              <a:avLst/>
              <a:gdLst>
                <a:gd name="T0" fmla="*/ 2147483646 w 41"/>
                <a:gd name="T1" fmla="*/ 0 h 187"/>
                <a:gd name="T2" fmla="*/ 2147483646 w 41"/>
                <a:gd name="T3" fmla="*/ 2147483646 h 187"/>
                <a:gd name="T4" fmla="*/ 2147483646 w 41"/>
                <a:gd name="T5" fmla="*/ 2147483646 h 187"/>
                <a:gd name="T6" fmla="*/ 2147483646 w 41"/>
                <a:gd name="T7" fmla="*/ 2147483646 h 187"/>
                <a:gd name="T8" fmla="*/ 2147483646 w 41"/>
                <a:gd name="T9" fmla="*/ 2147483646 h 187"/>
                <a:gd name="T10" fmla="*/ 2147483646 w 41"/>
                <a:gd name="T11" fmla="*/ 2147483646 h 187"/>
                <a:gd name="T12" fmla="*/ 0 w 41"/>
                <a:gd name="T13" fmla="*/ 2147483646 h 187"/>
                <a:gd name="T14" fmla="*/ 2147483646 w 41"/>
                <a:gd name="T15" fmla="*/ 2147483646 h 187"/>
                <a:gd name="T16" fmla="*/ 2147483646 w 41"/>
                <a:gd name="T17" fmla="*/ 2147483646 h 187"/>
                <a:gd name="T18" fmla="*/ 2147483646 w 41"/>
                <a:gd name="T19" fmla="*/ 2147483646 h 187"/>
                <a:gd name="T20" fmla="*/ 2147483646 w 41"/>
                <a:gd name="T21" fmla="*/ 2147483646 h 187"/>
                <a:gd name="T22" fmla="*/ 2147483646 w 41"/>
                <a:gd name="T23" fmla="*/ 2147483646 h 187"/>
                <a:gd name="T24" fmla="*/ 2147483646 w 41"/>
                <a:gd name="T25" fmla="*/ 2147483646 h 187"/>
                <a:gd name="T26" fmla="*/ 2147483646 w 41"/>
                <a:gd name="T27" fmla="*/ 2147483646 h 187"/>
                <a:gd name="T28" fmla="*/ 2147483646 w 41"/>
                <a:gd name="T29" fmla="*/ 2147483646 h 187"/>
                <a:gd name="T30" fmla="*/ 2147483646 w 41"/>
                <a:gd name="T31" fmla="*/ 2147483646 h 187"/>
                <a:gd name="T32" fmla="*/ 2147483646 w 41"/>
                <a:gd name="T33" fmla="*/ 2147483646 h 187"/>
                <a:gd name="T34" fmla="*/ 2147483646 w 41"/>
                <a:gd name="T35" fmla="*/ 2147483646 h 187"/>
                <a:gd name="T36" fmla="*/ 2147483646 w 41"/>
                <a:gd name="T37" fmla="*/ 2147483646 h 187"/>
                <a:gd name="T38" fmla="*/ 2147483646 w 41"/>
                <a:gd name="T39" fmla="*/ 2147483646 h 187"/>
                <a:gd name="T40" fmla="*/ 2147483646 w 41"/>
                <a:gd name="T41" fmla="*/ 2147483646 h 187"/>
                <a:gd name="T42" fmla="*/ 2147483646 w 41"/>
                <a:gd name="T43" fmla="*/ 2147483646 h 187"/>
                <a:gd name="T44" fmla="*/ 2147483646 w 41"/>
                <a:gd name="T45" fmla="*/ 2147483646 h 187"/>
                <a:gd name="T46" fmla="*/ 2147483646 w 41"/>
                <a:gd name="T47" fmla="*/ 2147483646 h 187"/>
                <a:gd name="T48" fmla="*/ 2147483646 w 41"/>
                <a:gd name="T49" fmla="*/ 2147483646 h 187"/>
                <a:gd name="T50" fmla="*/ 2147483646 w 41"/>
                <a:gd name="T51" fmla="*/ 2147483646 h 187"/>
                <a:gd name="T52" fmla="*/ 2147483646 w 41"/>
                <a:gd name="T53" fmla="*/ 2147483646 h 187"/>
                <a:gd name="T54" fmla="*/ 2147483646 w 41"/>
                <a:gd name="T55" fmla="*/ 2147483646 h 187"/>
                <a:gd name="T56" fmla="*/ 2147483646 w 41"/>
                <a:gd name="T57" fmla="*/ 0 h 18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"/>
                <a:gd name="T88" fmla="*/ 0 h 187"/>
                <a:gd name="T89" fmla="*/ 41 w 41"/>
                <a:gd name="T90" fmla="*/ 187 h 18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" h="187">
                  <a:moveTo>
                    <a:pt x="4" y="0"/>
                  </a:moveTo>
                  <a:cubicBezTo>
                    <a:pt x="4" y="0"/>
                    <a:pt x="2" y="1"/>
                    <a:pt x="2" y="4"/>
                  </a:cubicBezTo>
                  <a:cubicBezTo>
                    <a:pt x="2" y="7"/>
                    <a:pt x="5" y="26"/>
                    <a:pt x="5" y="26"/>
                  </a:cubicBezTo>
                  <a:cubicBezTo>
                    <a:pt x="5" y="28"/>
                    <a:pt x="5" y="31"/>
                    <a:pt x="5" y="33"/>
                  </a:cubicBezTo>
                  <a:cubicBezTo>
                    <a:pt x="4" y="27"/>
                    <a:pt x="2" y="21"/>
                    <a:pt x="1" y="15"/>
                  </a:cubicBezTo>
                  <a:cubicBezTo>
                    <a:pt x="1" y="18"/>
                    <a:pt x="1" y="21"/>
                    <a:pt x="1" y="24"/>
                  </a:cubicBezTo>
                  <a:cubicBezTo>
                    <a:pt x="1" y="23"/>
                    <a:pt x="1" y="22"/>
                    <a:pt x="0" y="20"/>
                  </a:cubicBezTo>
                  <a:cubicBezTo>
                    <a:pt x="0" y="20"/>
                    <a:pt x="0" y="25"/>
                    <a:pt x="1" y="28"/>
                  </a:cubicBezTo>
                  <a:cubicBezTo>
                    <a:pt x="2" y="31"/>
                    <a:pt x="5" y="49"/>
                    <a:pt x="5" y="49"/>
                  </a:cubicBezTo>
                  <a:cubicBezTo>
                    <a:pt x="6" y="59"/>
                    <a:pt x="8" y="69"/>
                    <a:pt x="9" y="79"/>
                  </a:cubicBezTo>
                  <a:cubicBezTo>
                    <a:pt x="11" y="92"/>
                    <a:pt x="13" y="105"/>
                    <a:pt x="15" y="118"/>
                  </a:cubicBezTo>
                  <a:cubicBezTo>
                    <a:pt x="17" y="128"/>
                    <a:pt x="19" y="138"/>
                    <a:pt x="21" y="148"/>
                  </a:cubicBezTo>
                  <a:cubicBezTo>
                    <a:pt x="22" y="153"/>
                    <a:pt x="24" y="158"/>
                    <a:pt x="25" y="163"/>
                  </a:cubicBezTo>
                  <a:cubicBezTo>
                    <a:pt x="25" y="161"/>
                    <a:pt x="25" y="160"/>
                    <a:pt x="25" y="158"/>
                  </a:cubicBezTo>
                  <a:cubicBezTo>
                    <a:pt x="26" y="161"/>
                    <a:pt x="27" y="164"/>
                    <a:pt x="29" y="167"/>
                  </a:cubicBezTo>
                  <a:cubicBezTo>
                    <a:pt x="30" y="169"/>
                    <a:pt x="32" y="171"/>
                    <a:pt x="33" y="174"/>
                  </a:cubicBezTo>
                  <a:cubicBezTo>
                    <a:pt x="34" y="175"/>
                    <a:pt x="34" y="177"/>
                    <a:pt x="35" y="178"/>
                  </a:cubicBezTo>
                  <a:cubicBezTo>
                    <a:pt x="34" y="177"/>
                    <a:pt x="33" y="177"/>
                    <a:pt x="32" y="176"/>
                  </a:cubicBezTo>
                  <a:cubicBezTo>
                    <a:pt x="32" y="177"/>
                    <a:pt x="32" y="178"/>
                    <a:pt x="32" y="180"/>
                  </a:cubicBezTo>
                  <a:cubicBezTo>
                    <a:pt x="31" y="180"/>
                    <a:pt x="30" y="180"/>
                    <a:pt x="29" y="180"/>
                  </a:cubicBezTo>
                  <a:cubicBezTo>
                    <a:pt x="29" y="180"/>
                    <a:pt x="29" y="185"/>
                    <a:pt x="34" y="186"/>
                  </a:cubicBezTo>
                  <a:cubicBezTo>
                    <a:pt x="41" y="187"/>
                    <a:pt x="41" y="176"/>
                    <a:pt x="39" y="172"/>
                  </a:cubicBezTo>
                  <a:cubicBezTo>
                    <a:pt x="38" y="171"/>
                    <a:pt x="37" y="170"/>
                    <a:pt x="36" y="169"/>
                  </a:cubicBezTo>
                  <a:cubicBezTo>
                    <a:pt x="36" y="169"/>
                    <a:pt x="32" y="170"/>
                    <a:pt x="30" y="164"/>
                  </a:cubicBezTo>
                  <a:cubicBezTo>
                    <a:pt x="28" y="158"/>
                    <a:pt x="21" y="132"/>
                    <a:pt x="21" y="132"/>
                  </a:cubicBezTo>
                  <a:cubicBezTo>
                    <a:pt x="17" y="111"/>
                    <a:pt x="14" y="91"/>
                    <a:pt x="11" y="71"/>
                  </a:cubicBezTo>
                  <a:cubicBezTo>
                    <a:pt x="9" y="51"/>
                    <a:pt x="7" y="32"/>
                    <a:pt x="5" y="13"/>
                  </a:cubicBezTo>
                  <a:cubicBezTo>
                    <a:pt x="5" y="9"/>
                    <a:pt x="5" y="5"/>
                    <a:pt x="6" y="1"/>
                  </a:cubicBezTo>
                  <a:cubicBezTo>
                    <a:pt x="5" y="1"/>
                    <a:pt x="5" y="0"/>
                    <a:pt x="4" y="0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5" name="Freeform 15"/>
            <p:cNvSpPr>
              <a:spLocks noChangeArrowheads="1"/>
            </p:cNvSpPr>
            <p:nvPr/>
          </p:nvSpPr>
          <p:spPr bwMode="auto">
            <a:xfrm rot="4620000">
              <a:off x="5265" y="2053"/>
              <a:ext cx="202" cy="153"/>
            </a:xfrm>
            <a:custGeom>
              <a:avLst/>
              <a:gdLst>
                <a:gd name="T0" fmla="*/ 2147483646 w 19"/>
                <a:gd name="T1" fmla="*/ 2147483646 h 22"/>
                <a:gd name="T2" fmla="*/ 2147483646 w 19"/>
                <a:gd name="T3" fmla="*/ 2147483646 h 22"/>
                <a:gd name="T4" fmla="*/ 2147483646 w 19"/>
                <a:gd name="T5" fmla="*/ 2147483646 h 22"/>
                <a:gd name="T6" fmla="*/ 2147483646 w 19"/>
                <a:gd name="T7" fmla="*/ 2147483646 h 22"/>
                <a:gd name="T8" fmla="*/ 2147483646 w 19"/>
                <a:gd name="T9" fmla="*/ 2147483646 h 22"/>
                <a:gd name="T10" fmla="*/ 2147483646 w 19"/>
                <a:gd name="T11" fmla="*/ 2147483646 h 22"/>
                <a:gd name="T12" fmla="*/ 2147483646 w 19"/>
                <a:gd name="T13" fmla="*/ 2147483646 h 22"/>
                <a:gd name="T14" fmla="*/ 2147483646 w 19"/>
                <a:gd name="T15" fmla="*/ 2147483646 h 22"/>
                <a:gd name="T16" fmla="*/ 2147483646 w 19"/>
                <a:gd name="T17" fmla="*/ 2147483646 h 22"/>
                <a:gd name="T18" fmla="*/ 0 w 19"/>
                <a:gd name="T19" fmla="*/ 2147483646 h 22"/>
                <a:gd name="T20" fmla="*/ 0 w 19"/>
                <a:gd name="T21" fmla="*/ 2147483646 h 22"/>
                <a:gd name="T22" fmla="*/ 2147483646 w 19"/>
                <a:gd name="T23" fmla="*/ 2147483646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"/>
                <a:gd name="T37" fmla="*/ 0 h 22"/>
                <a:gd name="T38" fmla="*/ 19 w 19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" h="22">
                  <a:moveTo>
                    <a:pt x="4" y="1"/>
                  </a:moveTo>
                  <a:cubicBezTo>
                    <a:pt x="7" y="0"/>
                    <a:pt x="8" y="0"/>
                    <a:pt x="10" y="1"/>
                  </a:cubicBezTo>
                  <a:cubicBezTo>
                    <a:pt x="12" y="1"/>
                    <a:pt x="14" y="2"/>
                    <a:pt x="14" y="2"/>
                  </a:cubicBezTo>
                  <a:cubicBezTo>
                    <a:pt x="14" y="2"/>
                    <a:pt x="17" y="5"/>
                    <a:pt x="18" y="6"/>
                  </a:cubicBezTo>
                  <a:cubicBezTo>
                    <a:pt x="18" y="7"/>
                    <a:pt x="19" y="17"/>
                    <a:pt x="15" y="19"/>
                  </a:cubicBezTo>
                  <a:cubicBezTo>
                    <a:pt x="11" y="22"/>
                    <a:pt x="10" y="17"/>
                    <a:pt x="8" y="14"/>
                  </a:cubicBezTo>
                  <a:cubicBezTo>
                    <a:pt x="12" y="17"/>
                    <a:pt x="15" y="11"/>
                    <a:pt x="14" y="8"/>
                  </a:cubicBezTo>
                  <a:cubicBezTo>
                    <a:pt x="14" y="5"/>
                    <a:pt x="13" y="3"/>
                    <a:pt x="11" y="3"/>
                  </a:cubicBezTo>
                  <a:cubicBezTo>
                    <a:pt x="6" y="3"/>
                    <a:pt x="5" y="5"/>
                    <a:pt x="5" y="10"/>
                  </a:cubicBezTo>
                  <a:cubicBezTo>
                    <a:pt x="3" y="8"/>
                    <a:pt x="2" y="7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2" y="2"/>
                    <a:pt x="4" y="1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6" name="Freeform 16"/>
            <p:cNvSpPr>
              <a:spLocks noChangeArrowheads="1"/>
            </p:cNvSpPr>
            <p:nvPr/>
          </p:nvSpPr>
          <p:spPr bwMode="auto">
            <a:xfrm rot="4620000">
              <a:off x="5146" y="1991"/>
              <a:ext cx="213" cy="167"/>
            </a:xfrm>
            <a:custGeom>
              <a:avLst/>
              <a:gdLst>
                <a:gd name="T0" fmla="*/ 2147483646 w 20"/>
                <a:gd name="T1" fmla="*/ 0 h 24"/>
                <a:gd name="T2" fmla="*/ 2147483646 w 20"/>
                <a:gd name="T3" fmla="*/ 2147483646 h 24"/>
                <a:gd name="T4" fmla="*/ 2147483646 w 20"/>
                <a:gd name="T5" fmla="*/ 2147483646 h 24"/>
                <a:gd name="T6" fmla="*/ 2147483646 w 20"/>
                <a:gd name="T7" fmla="*/ 2147483646 h 24"/>
                <a:gd name="T8" fmla="*/ 2147483646 w 20"/>
                <a:gd name="T9" fmla="*/ 2147483646 h 24"/>
                <a:gd name="T10" fmla="*/ 0 w 20"/>
                <a:gd name="T11" fmla="*/ 2147483646 h 24"/>
                <a:gd name="T12" fmla="*/ 2147483646 w 20"/>
                <a:gd name="T13" fmla="*/ 2147483646 h 24"/>
                <a:gd name="T14" fmla="*/ 0 w 20"/>
                <a:gd name="T15" fmla="*/ 2147483646 h 24"/>
                <a:gd name="T16" fmla="*/ 2147483646 w 20"/>
                <a:gd name="T17" fmla="*/ 2147483646 h 24"/>
                <a:gd name="T18" fmla="*/ 0 w 20"/>
                <a:gd name="T19" fmla="*/ 2147483646 h 24"/>
                <a:gd name="T20" fmla="*/ 2147483646 w 20"/>
                <a:gd name="T21" fmla="*/ 2147483646 h 24"/>
                <a:gd name="T22" fmla="*/ 2147483646 w 20"/>
                <a:gd name="T23" fmla="*/ 2147483646 h 24"/>
                <a:gd name="T24" fmla="*/ 2147483646 w 20"/>
                <a:gd name="T25" fmla="*/ 2147483646 h 24"/>
                <a:gd name="T26" fmla="*/ 2147483646 w 20"/>
                <a:gd name="T27" fmla="*/ 2147483646 h 24"/>
                <a:gd name="T28" fmla="*/ 2147483646 w 20"/>
                <a:gd name="T29" fmla="*/ 2147483646 h 24"/>
                <a:gd name="T30" fmla="*/ 2147483646 w 20"/>
                <a:gd name="T31" fmla="*/ 2147483646 h 24"/>
                <a:gd name="T32" fmla="*/ 2147483646 w 20"/>
                <a:gd name="T33" fmla="*/ 2147483646 h 24"/>
                <a:gd name="T34" fmla="*/ 2147483646 w 20"/>
                <a:gd name="T35" fmla="*/ 2147483646 h 24"/>
                <a:gd name="T36" fmla="*/ 2147483646 w 20"/>
                <a:gd name="T37" fmla="*/ 2147483646 h 24"/>
                <a:gd name="T38" fmla="*/ 2147483646 w 20"/>
                <a:gd name="T39" fmla="*/ 2147483646 h 24"/>
                <a:gd name="T40" fmla="*/ 2147483646 w 20"/>
                <a:gd name="T41" fmla="*/ 0 h 2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"/>
                <a:gd name="T64" fmla="*/ 0 h 24"/>
                <a:gd name="T65" fmla="*/ 20 w 20"/>
                <a:gd name="T66" fmla="*/ 24 h 2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" h="24">
                  <a:moveTo>
                    <a:pt x="14" y="0"/>
                  </a:moveTo>
                  <a:cubicBezTo>
                    <a:pt x="16" y="2"/>
                    <a:pt x="17" y="5"/>
                    <a:pt x="19" y="8"/>
                  </a:cubicBezTo>
                  <a:cubicBezTo>
                    <a:pt x="20" y="8"/>
                    <a:pt x="20" y="9"/>
                    <a:pt x="20" y="9"/>
                  </a:cubicBezTo>
                  <a:cubicBezTo>
                    <a:pt x="16" y="8"/>
                    <a:pt x="13" y="10"/>
                    <a:pt x="9" y="12"/>
                  </a:cubicBezTo>
                  <a:cubicBezTo>
                    <a:pt x="7" y="16"/>
                    <a:pt x="5" y="20"/>
                    <a:pt x="2" y="24"/>
                  </a:cubicBezTo>
                  <a:cubicBezTo>
                    <a:pt x="2" y="23"/>
                    <a:pt x="1" y="23"/>
                    <a:pt x="0" y="22"/>
                  </a:cubicBezTo>
                  <a:cubicBezTo>
                    <a:pt x="0" y="19"/>
                    <a:pt x="1" y="16"/>
                    <a:pt x="3" y="14"/>
                  </a:cubicBezTo>
                  <a:cubicBezTo>
                    <a:pt x="2" y="15"/>
                    <a:pt x="1" y="15"/>
                    <a:pt x="0" y="16"/>
                  </a:cubicBezTo>
                  <a:cubicBezTo>
                    <a:pt x="2" y="14"/>
                    <a:pt x="4" y="12"/>
                    <a:pt x="6" y="10"/>
                  </a:cubicBezTo>
                  <a:cubicBezTo>
                    <a:pt x="4" y="11"/>
                    <a:pt x="2" y="12"/>
                    <a:pt x="0" y="13"/>
                  </a:cubicBezTo>
                  <a:cubicBezTo>
                    <a:pt x="1" y="12"/>
                    <a:pt x="1" y="11"/>
                    <a:pt x="1" y="10"/>
                  </a:cubicBezTo>
                  <a:cubicBezTo>
                    <a:pt x="3" y="9"/>
                    <a:pt x="6" y="7"/>
                    <a:pt x="8" y="5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7" y="8"/>
                    <a:pt x="8" y="7"/>
                    <a:pt x="9" y="6"/>
                  </a:cubicBezTo>
                  <a:cubicBezTo>
                    <a:pt x="8" y="7"/>
                    <a:pt x="7" y="8"/>
                    <a:pt x="7" y="9"/>
                  </a:cubicBezTo>
                  <a:cubicBezTo>
                    <a:pt x="9" y="8"/>
                    <a:pt x="12" y="7"/>
                    <a:pt x="14" y="5"/>
                  </a:cubicBezTo>
                  <a:cubicBezTo>
                    <a:pt x="14" y="5"/>
                    <a:pt x="13" y="5"/>
                    <a:pt x="12" y="5"/>
                  </a:cubicBezTo>
                  <a:cubicBezTo>
                    <a:pt x="13" y="5"/>
                    <a:pt x="14" y="4"/>
                    <a:pt x="15" y="3"/>
                  </a:cubicBezTo>
                  <a:cubicBezTo>
                    <a:pt x="14" y="3"/>
                    <a:pt x="14" y="3"/>
                    <a:pt x="13" y="3"/>
                  </a:cubicBezTo>
                  <a:cubicBezTo>
                    <a:pt x="12" y="3"/>
                    <a:pt x="12" y="3"/>
                    <a:pt x="11" y="3"/>
                  </a:cubicBezTo>
                  <a:cubicBezTo>
                    <a:pt x="12" y="2"/>
                    <a:pt x="13" y="1"/>
                    <a:pt x="14" y="0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7" name="Freeform 17"/>
            <p:cNvSpPr>
              <a:spLocks noChangeArrowheads="1"/>
            </p:cNvSpPr>
            <p:nvPr/>
          </p:nvSpPr>
          <p:spPr bwMode="auto">
            <a:xfrm rot="4620000">
              <a:off x="5225" y="1956"/>
              <a:ext cx="149" cy="83"/>
            </a:xfrm>
            <a:custGeom>
              <a:avLst/>
              <a:gdLst>
                <a:gd name="T0" fmla="*/ 2147483646 w 14"/>
                <a:gd name="T1" fmla="*/ 2147483646 h 12"/>
                <a:gd name="T2" fmla="*/ 2147483646 w 14"/>
                <a:gd name="T3" fmla="*/ 2147483646 h 12"/>
                <a:gd name="T4" fmla="*/ 2147483646 w 14"/>
                <a:gd name="T5" fmla="*/ 2147483646 h 12"/>
                <a:gd name="T6" fmla="*/ 2147483646 w 14"/>
                <a:gd name="T7" fmla="*/ 2147483646 h 12"/>
                <a:gd name="T8" fmla="*/ 0 w 14"/>
                <a:gd name="T9" fmla="*/ 2147483646 h 12"/>
                <a:gd name="T10" fmla="*/ 2147483646 w 14"/>
                <a:gd name="T11" fmla="*/ 0 h 12"/>
                <a:gd name="T12" fmla="*/ 2147483646 w 14"/>
                <a:gd name="T13" fmla="*/ 214748364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2"/>
                <a:gd name="T23" fmla="*/ 14 w 14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2">
                  <a:moveTo>
                    <a:pt x="14" y="1"/>
                  </a:moveTo>
                  <a:cubicBezTo>
                    <a:pt x="11" y="4"/>
                    <a:pt x="8" y="6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5" y="9"/>
                    <a:pt x="3" y="10"/>
                    <a:pt x="1" y="12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5" y="6"/>
                    <a:pt x="9" y="3"/>
                    <a:pt x="12" y="0"/>
                  </a:cubicBezTo>
                  <a:cubicBezTo>
                    <a:pt x="13" y="0"/>
                    <a:pt x="13" y="1"/>
                    <a:pt x="14" y="1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8" name="Freeform 18"/>
            <p:cNvSpPr>
              <a:spLocks noChangeArrowheads="1"/>
            </p:cNvSpPr>
            <p:nvPr/>
          </p:nvSpPr>
          <p:spPr bwMode="auto">
            <a:xfrm rot="4620000">
              <a:off x="5115" y="1853"/>
              <a:ext cx="106" cy="175"/>
            </a:xfrm>
            <a:custGeom>
              <a:avLst/>
              <a:gdLst>
                <a:gd name="T0" fmla="*/ 2147483646 w 10"/>
                <a:gd name="T1" fmla="*/ 2147483646 h 25"/>
                <a:gd name="T2" fmla="*/ 2147483646 w 10"/>
                <a:gd name="T3" fmla="*/ 2147483646 h 25"/>
                <a:gd name="T4" fmla="*/ 2147483646 w 10"/>
                <a:gd name="T5" fmla="*/ 2147483646 h 25"/>
                <a:gd name="T6" fmla="*/ 2147483646 w 10"/>
                <a:gd name="T7" fmla="*/ 2147483646 h 25"/>
                <a:gd name="T8" fmla="*/ 2147483646 w 10"/>
                <a:gd name="T9" fmla="*/ 2147483646 h 25"/>
                <a:gd name="T10" fmla="*/ 2147483646 w 10"/>
                <a:gd name="T11" fmla="*/ 2147483646 h 25"/>
                <a:gd name="T12" fmla="*/ 2147483646 w 10"/>
                <a:gd name="T13" fmla="*/ 2147483646 h 25"/>
                <a:gd name="T14" fmla="*/ 2147483646 w 10"/>
                <a:gd name="T15" fmla="*/ 2147483646 h 25"/>
                <a:gd name="T16" fmla="*/ 2147483646 w 10"/>
                <a:gd name="T17" fmla="*/ 2147483646 h 25"/>
                <a:gd name="T18" fmla="*/ 2147483646 w 10"/>
                <a:gd name="T19" fmla="*/ 2147483646 h 25"/>
                <a:gd name="T20" fmla="*/ 2147483646 w 10"/>
                <a:gd name="T21" fmla="*/ 2147483646 h 25"/>
                <a:gd name="T22" fmla="*/ 2147483646 w 10"/>
                <a:gd name="T23" fmla="*/ 2147483646 h 25"/>
                <a:gd name="T24" fmla="*/ 2147483646 w 10"/>
                <a:gd name="T25" fmla="*/ 2147483646 h 25"/>
                <a:gd name="T26" fmla="*/ 2147483646 w 10"/>
                <a:gd name="T27" fmla="*/ 0 h 25"/>
                <a:gd name="T28" fmla="*/ 2147483646 w 10"/>
                <a:gd name="T29" fmla="*/ 2147483646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"/>
                <a:gd name="T46" fmla="*/ 0 h 25"/>
                <a:gd name="T47" fmla="*/ 10 w 10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" h="25">
                  <a:moveTo>
                    <a:pt x="7" y="2"/>
                  </a:moveTo>
                  <a:cubicBezTo>
                    <a:pt x="6" y="4"/>
                    <a:pt x="6" y="5"/>
                    <a:pt x="6" y="7"/>
                  </a:cubicBezTo>
                  <a:cubicBezTo>
                    <a:pt x="6" y="8"/>
                    <a:pt x="8" y="12"/>
                    <a:pt x="5" y="10"/>
                  </a:cubicBezTo>
                  <a:cubicBezTo>
                    <a:pt x="4" y="9"/>
                    <a:pt x="4" y="8"/>
                    <a:pt x="3" y="6"/>
                  </a:cubicBezTo>
                  <a:cubicBezTo>
                    <a:pt x="0" y="6"/>
                    <a:pt x="2" y="9"/>
                    <a:pt x="3" y="14"/>
                  </a:cubicBezTo>
                  <a:cubicBezTo>
                    <a:pt x="3" y="16"/>
                    <a:pt x="4" y="17"/>
                    <a:pt x="4" y="18"/>
                  </a:cubicBezTo>
                  <a:cubicBezTo>
                    <a:pt x="4" y="18"/>
                    <a:pt x="6" y="16"/>
                    <a:pt x="6" y="17"/>
                  </a:cubicBezTo>
                  <a:cubicBezTo>
                    <a:pt x="6" y="17"/>
                    <a:pt x="7" y="25"/>
                    <a:pt x="7" y="25"/>
                  </a:cubicBezTo>
                  <a:cubicBezTo>
                    <a:pt x="7" y="22"/>
                    <a:pt x="7" y="18"/>
                    <a:pt x="7" y="15"/>
                  </a:cubicBezTo>
                  <a:cubicBezTo>
                    <a:pt x="8" y="13"/>
                    <a:pt x="8" y="11"/>
                    <a:pt x="8" y="9"/>
                  </a:cubicBezTo>
                  <a:cubicBezTo>
                    <a:pt x="8" y="8"/>
                    <a:pt x="8" y="6"/>
                    <a:pt x="8" y="5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10" y="1"/>
                    <a:pt x="10" y="0"/>
                  </a:cubicBezTo>
                  <a:cubicBezTo>
                    <a:pt x="9" y="1"/>
                    <a:pt x="8" y="1"/>
                    <a:pt x="7" y="2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29" name="Freeform 19"/>
            <p:cNvSpPr>
              <a:spLocks noChangeArrowheads="1"/>
            </p:cNvSpPr>
            <p:nvPr/>
          </p:nvSpPr>
          <p:spPr bwMode="auto">
            <a:xfrm rot="4620000">
              <a:off x="5169" y="1781"/>
              <a:ext cx="106" cy="139"/>
            </a:xfrm>
            <a:custGeom>
              <a:avLst/>
              <a:gdLst>
                <a:gd name="T0" fmla="*/ 2147483646 w 10"/>
                <a:gd name="T1" fmla="*/ 0 h 20"/>
                <a:gd name="T2" fmla="*/ 2147483646 w 10"/>
                <a:gd name="T3" fmla="*/ 2147483646 h 20"/>
                <a:gd name="T4" fmla="*/ 2147483646 w 10"/>
                <a:gd name="T5" fmla="*/ 2147483646 h 20"/>
                <a:gd name="T6" fmla="*/ 0 w 10"/>
                <a:gd name="T7" fmla="*/ 2147483646 h 20"/>
                <a:gd name="T8" fmla="*/ 0 w 10"/>
                <a:gd name="T9" fmla="*/ 2147483646 h 20"/>
                <a:gd name="T10" fmla="*/ 2147483646 w 10"/>
                <a:gd name="T11" fmla="*/ 2147483646 h 20"/>
                <a:gd name="T12" fmla="*/ 2147483646 w 10"/>
                <a:gd name="T13" fmla="*/ 2147483646 h 20"/>
                <a:gd name="T14" fmla="*/ 2147483646 w 10"/>
                <a:gd name="T15" fmla="*/ 2147483646 h 20"/>
                <a:gd name="T16" fmla="*/ 2147483646 w 10"/>
                <a:gd name="T17" fmla="*/ 2147483646 h 20"/>
                <a:gd name="T18" fmla="*/ 2147483646 w 10"/>
                <a:gd name="T19" fmla="*/ 2147483646 h 20"/>
                <a:gd name="T20" fmla="*/ 2147483646 w 10"/>
                <a:gd name="T21" fmla="*/ 2147483646 h 20"/>
                <a:gd name="T22" fmla="*/ 2147483646 w 10"/>
                <a:gd name="T23" fmla="*/ 2147483646 h 20"/>
                <a:gd name="T24" fmla="*/ 2147483646 w 10"/>
                <a:gd name="T25" fmla="*/ 2147483646 h 20"/>
                <a:gd name="T26" fmla="*/ 2147483646 w 10"/>
                <a:gd name="T27" fmla="*/ 0 h 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"/>
                <a:gd name="T43" fmla="*/ 0 h 20"/>
                <a:gd name="T44" fmla="*/ 10 w 10"/>
                <a:gd name="T45" fmla="*/ 20 h 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" h="20">
                  <a:moveTo>
                    <a:pt x="9" y="0"/>
                  </a:moveTo>
                  <a:cubicBezTo>
                    <a:pt x="7" y="0"/>
                    <a:pt x="3" y="1"/>
                    <a:pt x="3" y="3"/>
                  </a:cubicBezTo>
                  <a:cubicBezTo>
                    <a:pt x="3" y="4"/>
                    <a:pt x="2" y="5"/>
                    <a:pt x="2" y="7"/>
                  </a:cubicBezTo>
                  <a:cubicBezTo>
                    <a:pt x="1" y="8"/>
                    <a:pt x="0" y="12"/>
                    <a:pt x="0" y="12"/>
                  </a:cubicBezTo>
                  <a:cubicBezTo>
                    <a:pt x="0" y="12"/>
                    <a:pt x="0" y="17"/>
                    <a:pt x="0" y="18"/>
                  </a:cubicBezTo>
                  <a:cubicBezTo>
                    <a:pt x="1" y="19"/>
                    <a:pt x="4" y="20"/>
                    <a:pt x="6" y="19"/>
                  </a:cubicBezTo>
                  <a:cubicBezTo>
                    <a:pt x="7" y="18"/>
                    <a:pt x="10" y="11"/>
                    <a:pt x="10" y="10"/>
                  </a:cubicBezTo>
                  <a:cubicBezTo>
                    <a:pt x="10" y="10"/>
                    <a:pt x="10" y="8"/>
                    <a:pt x="10" y="8"/>
                  </a:cubicBezTo>
                  <a:cubicBezTo>
                    <a:pt x="9" y="10"/>
                    <a:pt x="8" y="14"/>
                    <a:pt x="6" y="12"/>
                  </a:cubicBezTo>
                  <a:cubicBezTo>
                    <a:pt x="6" y="12"/>
                    <a:pt x="6" y="15"/>
                    <a:pt x="5" y="16"/>
                  </a:cubicBezTo>
                  <a:cubicBezTo>
                    <a:pt x="4" y="16"/>
                    <a:pt x="3" y="14"/>
                    <a:pt x="3" y="14"/>
                  </a:cubicBezTo>
                  <a:cubicBezTo>
                    <a:pt x="3" y="15"/>
                    <a:pt x="3" y="18"/>
                    <a:pt x="2" y="17"/>
                  </a:cubicBezTo>
                  <a:cubicBezTo>
                    <a:pt x="0" y="14"/>
                    <a:pt x="3" y="6"/>
                    <a:pt x="4" y="4"/>
                  </a:cubicBezTo>
                  <a:cubicBezTo>
                    <a:pt x="4" y="1"/>
                    <a:pt x="6" y="0"/>
                    <a:pt x="9" y="0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0" name="Freeform 20"/>
            <p:cNvSpPr>
              <a:spLocks noChangeArrowheads="1"/>
            </p:cNvSpPr>
            <p:nvPr/>
          </p:nvSpPr>
          <p:spPr bwMode="auto">
            <a:xfrm rot="4620000">
              <a:off x="5219" y="1841"/>
              <a:ext cx="53" cy="41"/>
            </a:xfrm>
            <a:custGeom>
              <a:avLst/>
              <a:gdLst>
                <a:gd name="T0" fmla="*/ 2147483646 w 5"/>
                <a:gd name="T1" fmla="*/ 2147483646 h 6"/>
                <a:gd name="T2" fmla="*/ 0 w 5"/>
                <a:gd name="T3" fmla="*/ 2147483646 h 6"/>
                <a:gd name="T4" fmla="*/ 0 w 5"/>
                <a:gd name="T5" fmla="*/ 2147483646 h 6"/>
                <a:gd name="T6" fmla="*/ 2147483646 w 5"/>
                <a:gd name="T7" fmla="*/ 2147483646 h 6"/>
                <a:gd name="T8" fmla="*/ 2147483646 w 5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5" y="1"/>
                  </a:moveTo>
                  <a:cubicBezTo>
                    <a:pt x="4" y="0"/>
                    <a:pt x="0" y="2"/>
                    <a:pt x="0" y="3"/>
                  </a:cubicBezTo>
                  <a:cubicBezTo>
                    <a:pt x="0" y="4"/>
                    <a:pt x="0" y="6"/>
                    <a:pt x="0" y="6"/>
                  </a:cubicBezTo>
                  <a:cubicBezTo>
                    <a:pt x="1" y="4"/>
                    <a:pt x="2" y="2"/>
                    <a:pt x="5" y="3"/>
                  </a:cubicBezTo>
                  <a:cubicBezTo>
                    <a:pt x="5" y="2"/>
                    <a:pt x="5" y="2"/>
                    <a:pt x="5" y="1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1" name="Freeform 21"/>
            <p:cNvSpPr>
              <a:spLocks noChangeArrowheads="1"/>
            </p:cNvSpPr>
            <p:nvPr/>
          </p:nvSpPr>
          <p:spPr bwMode="auto">
            <a:xfrm rot="4620000">
              <a:off x="4414" y="1425"/>
              <a:ext cx="235" cy="1325"/>
            </a:xfrm>
            <a:custGeom>
              <a:avLst/>
              <a:gdLst>
                <a:gd name="T0" fmla="*/ 0 w 22"/>
                <a:gd name="T1" fmla="*/ 0 h 189"/>
                <a:gd name="T2" fmla="*/ 2147483646 w 22"/>
                <a:gd name="T3" fmla="*/ 2147483646 h 189"/>
                <a:gd name="T4" fmla="*/ 2147483646 w 22"/>
                <a:gd name="T5" fmla="*/ 2147483646 h 189"/>
                <a:gd name="T6" fmla="*/ 2147483646 w 22"/>
                <a:gd name="T7" fmla="*/ 2147483646 h 189"/>
                <a:gd name="T8" fmla="*/ 2147483646 w 22"/>
                <a:gd name="T9" fmla="*/ 2147483646 h 189"/>
                <a:gd name="T10" fmla="*/ 2147483646 w 22"/>
                <a:gd name="T11" fmla="*/ 2147483646 h 189"/>
                <a:gd name="T12" fmla="*/ 2147483646 w 22"/>
                <a:gd name="T13" fmla="*/ 2147483646 h 189"/>
                <a:gd name="T14" fmla="*/ 2147483646 w 22"/>
                <a:gd name="T15" fmla="*/ 2147483646 h 189"/>
                <a:gd name="T16" fmla="*/ 2147483646 w 22"/>
                <a:gd name="T17" fmla="*/ 2147483646 h 189"/>
                <a:gd name="T18" fmla="*/ 2147483646 w 22"/>
                <a:gd name="T19" fmla="*/ 2147483646 h 189"/>
                <a:gd name="T20" fmla="*/ 2147483646 w 22"/>
                <a:gd name="T21" fmla="*/ 2147483646 h 189"/>
                <a:gd name="T22" fmla="*/ 2147483646 w 22"/>
                <a:gd name="T23" fmla="*/ 2147483646 h 189"/>
                <a:gd name="T24" fmla="*/ 2147483646 w 22"/>
                <a:gd name="T25" fmla="*/ 2147483646 h 189"/>
                <a:gd name="T26" fmla="*/ 2147483646 w 22"/>
                <a:gd name="T27" fmla="*/ 2147483646 h 189"/>
                <a:gd name="T28" fmla="*/ 2147483646 w 22"/>
                <a:gd name="T29" fmla="*/ 2147483646 h 189"/>
                <a:gd name="T30" fmla="*/ 2147483646 w 22"/>
                <a:gd name="T31" fmla="*/ 2147483646 h 189"/>
                <a:gd name="T32" fmla="*/ 2147483646 w 22"/>
                <a:gd name="T33" fmla="*/ 2147483646 h 189"/>
                <a:gd name="T34" fmla="*/ 2147483646 w 22"/>
                <a:gd name="T35" fmla="*/ 2147483646 h 189"/>
                <a:gd name="T36" fmla="*/ 2147483646 w 22"/>
                <a:gd name="T37" fmla="*/ 2147483646 h 189"/>
                <a:gd name="T38" fmla="*/ 2147483646 w 22"/>
                <a:gd name="T39" fmla="*/ 2147483646 h 189"/>
                <a:gd name="T40" fmla="*/ 2147483646 w 22"/>
                <a:gd name="T41" fmla="*/ 2147483646 h 189"/>
                <a:gd name="T42" fmla="*/ 0 w 22"/>
                <a:gd name="T43" fmla="*/ 0 h 1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"/>
                <a:gd name="T67" fmla="*/ 0 h 189"/>
                <a:gd name="T68" fmla="*/ 22 w 22"/>
                <a:gd name="T69" fmla="*/ 189 h 18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" h="189">
                  <a:moveTo>
                    <a:pt x="0" y="0"/>
                  </a:moveTo>
                  <a:cubicBezTo>
                    <a:pt x="0" y="0"/>
                    <a:pt x="2" y="2"/>
                    <a:pt x="3" y="4"/>
                  </a:cubicBezTo>
                  <a:cubicBezTo>
                    <a:pt x="4" y="6"/>
                    <a:pt x="5" y="15"/>
                    <a:pt x="5" y="15"/>
                  </a:cubicBezTo>
                  <a:cubicBezTo>
                    <a:pt x="5" y="20"/>
                    <a:pt x="5" y="24"/>
                    <a:pt x="6" y="28"/>
                  </a:cubicBezTo>
                  <a:cubicBezTo>
                    <a:pt x="6" y="31"/>
                    <a:pt x="6" y="34"/>
                    <a:pt x="7" y="37"/>
                  </a:cubicBezTo>
                  <a:cubicBezTo>
                    <a:pt x="11" y="70"/>
                    <a:pt x="16" y="103"/>
                    <a:pt x="19" y="137"/>
                  </a:cubicBezTo>
                  <a:cubicBezTo>
                    <a:pt x="19" y="142"/>
                    <a:pt x="19" y="147"/>
                    <a:pt x="20" y="153"/>
                  </a:cubicBezTo>
                  <a:cubicBezTo>
                    <a:pt x="20" y="153"/>
                    <a:pt x="20" y="163"/>
                    <a:pt x="19" y="166"/>
                  </a:cubicBezTo>
                  <a:cubicBezTo>
                    <a:pt x="18" y="170"/>
                    <a:pt x="15" y="176"/>
                    <a:pt x="15" y="176"/>
                  </a:cubicBezTo>
                  <a:cubicBezTo>
                    <a:pt x="15" y="176"/>
                    <a:pt x="13" y="180"/>
                    <a:pt x="13" y="182"/>
                  </a:cubicBezTo>
                  <a:cubicBezTo>
                    <a:pt x="14" y="184"/>
                    <a:pt x="17" y="189"/>
                    <a:pt x="17" y="189"/>
                  </a:cubicBezTo>
                  <a:cubicBezTo>
                    <a:pt x="18" y="189"/>
                    <a:pt x="18" y="189"/>
                    <a:pt x="18" y="189"/>
                  </a:cubicBezTo>
                  <a:cubicBezTo>
                    <a:pt x="19" y="188"/>
                    <a:pt x="19" y="187"/>
                    <a:pt x="19" y="186"/>
                  </a:cubicBezTo>
                  <a:cubicBezTo>
                    <a:pt x="16" y="185"/>
                    <a:pt x="17" y="181"/>
                    <a:pt x="17" y="179"/>
                  </a:cubicBezTo>
                  <a:cubicBezTo>
                    <a:pt x="17" y="179"/>
                    <a:pt x="17" y="176"/>
                    <a:pt x="18" y="173"/>
                  </a:cubicBezTo>
                  <a:cubicBezTo>
                    <a:pt x="22" y="164"/>
                    <a:pt x="21" y="153"/>
                    <a:pt x="21" y="143"/>
                  </a:cubicBezTo>
                  <a:cubicBezTo>
                    <a:pt x="20" y="136"/>
                    <a:pt x="19" y="128"/>
                    <a:pt x="19" y="121"/>
                  </a:cubicBezTo>
                  <a:cubicBezTo>
                    <a:pt x="15" y="92"/>
                    <a:pt x="11" y="62"/>
                    <a:pt x="7" y="33"/>
                  </a:cubicBezTo>
                  <a:cubicBezTo>
                    <a:pt x="7" y="28"/>
                    <a:pt x="6" y="23"/>
                    <a:pt x="6" y="17"/>
                  </a:cubicBezTo>
                  <a:cubicBezTo>
                    <a:pt x="6" y="17"/>
                    <a:pt x="4" y="6"/>
                    <a:pt x="5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6" y="1"/>
                    <a:pt x="4" y="1"/>
                    <a:pt x="0" y="0"/>
                  </a:cubicBezTo>
                </a:path>
              </a:pathLst>
            </a:custGeom>
            <a:solidFill>
              <a:srgbClr val="A29C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2" name="Freeform 22"/>
            <p:cNvSpPr>
              <a:spLocks noChangeArrowheads="1"/>
            </p:cNvSpPr>
            <p:nvPr/>
          </p:nvSpPr>
          <p:spPr bwMode="auto">
            <a:xfrm rot="4620000">
              <a:off x="5161" y="1907"/>
              <a:ext cx="246" cy="132"/>
            </a:xfrm>
            <a:custGeom>
              <a:avLst/>
              <a:gdLst>
                <a:gd name="T0" fmla="*/ 2147483646 w 23"/>
                <a:gd name="T1" fmla="*/ 2147483646 h 19"/>
                <a:gd name="T2" fmla="*/ 2147483646 w 23"/>
                <a:gd name="T3" fmla="*/ 2147483646 h 19"/>
                <a:gd name="T4" fmla="*/ 2147483646 w 23"/>
                <a:gd name="T5" fmla="*/ 2147483646 h 19"/>
                <a:gd name="T6" fmla="*/ 2147483646 w 23"/>
                <a:gd name="T7" fmla="*/ 0 h 19"/>
                <a:gd name="T8" fmla="*/ 2147483646 w 23"/>
                <a:gd name="T9" fmla="*/ 2147483646 h 19"/>
                <a:gd name="T10" fmla="*/ 2147483646 w 23"/>
                <a:gd name="T11" fmla="*/ 2147483646 h 19"/>
                <a:gd name="T12" fmla="*/ 2147483646 w 23"/>
                <a:gd name="T13" fmla="*/ 2147483646 h 19"/>
                <a:gd name="T14" fmla="*/ 2147483646 w 23"/>
                <a:gd name="T15" fmla="*/ 2147483646 h 19"/>
                <a:gd name="T16" fmla="*/ 2147483646 w 23"/>
                <a:gd name="T17" fmla="*/ 2147483646 h 19"/>
                <a:gd name="T18" fmla="*/ 2147483646 w 23"/>
                <a:gd name="T19" fmla="*/ 2147483646 h 19"/>
                <a:gd name="T20" fmla="*/ 2147483646 w 23"/>
                <a:gd name="T21" fmla="*/ 2147483646 h 19"/>
                <a:gd name="T22" fmla="*/ 2147483646 w 23"/>
                <a:gd name="T23" fmla="*/ 2147483646 h 19"/>
                <a:gd name="T24" fmla="*/ 2147483646 w 23"/>
                <a:gd name="T25" fmla="*/ 2147483646 h 19"/>
                <a:gd name="T26" fmla="*/ 2147483646 w 23"/>
                <a:gd name="T27" fmla="*/ 2147483646 h 19"/>
                <a:gd name="T28" fmla="*/ 2147483646 w 23"/>
                <a:gd name="T29" fmla="*/ 2147483646 h 19"/>
                <a:gd name="T30" fmla="*/ 2147483646 w 23"/>
                <a:gd name="T31" fmla="*/ 2147483646 h 19"/>
                <a:gd name="T32" fmla="*/ 2147483646 w 23"/>
                <a:gd name="T33" fmla="*/ 2147483646 h 19"/>
                <a:gd name="T34" fmla="*/ 2147483646 w 23"/>
                <a:gd name="T35" fmla="*/ 2147483646 h 19"/>
                <a:gd name="T36" fmla="*/ 0 w 23"/>
                <a:gd name="T37" fmla="*/ 2147483646 h 19"/>
                <a:gd name="T38" fmla="*/ 2147483646 w 23"/>
                <a:gd name="T39" fmla="*/ 2147483646 h 19"/>
                <a:gd name="T40" fmla="*/ 2147483646 w 23"/>
                <a:gd name="T41" fmla="*/ 2147483646 h 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"/>
                <a:gd name="T64" fmla="*/ 0 h 19"/>
                <a:gd name="T65" fmla="*/ 23 w 23"/>
                <a:gd name="T66" fmla="*/ 19 h 1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" h="19">
                  <a:moveTo>
                    <a:pt x="1" y="4"/>
                  </a:moveTo>
                  <a:cubicBezTo>
                    <a:pt x="2" y="4"/>
                    <a:pt x="8" y="4"/>
                    <a:pt x="8" y="6"/>
                  </a:cubicBezTo>
                  <a:cubicBezTo>
                    <a:pt x="8" y="7"/>
                    <a:pt x="8" y="8"/>
                    <a:pt x="8" y="8"/>
                  </a:cubicBezTo>
                  <a:cubicBezTo>
                    <a:pt x="14" y="7"/>
                    <a:pt x="17" y="5"/>
                    <a:pt x="18" y="0"/>
                  </a:cubicBezTo>
                  <a:cubicBezTo>
                    <a:pt x="20" y="1"/>
                    <a:pt x="21" y="2"/>
                    <a:pt x="23" y="3"/>
                  </a:cubicBezTo>
                  <a:cubicBezTo>
                    <a:pt x="22" y="5"/>
                    <a:pt x="20" y="4"/>
                    <a:pt x="19" y="3"/>
                  </a:cubicBezTo>
                  <a:cubicBezTo>
                    <a:pt x="17" y="5"/>
                    <a:pt x="15" y="7"/>
                    <a:pt x="12" y="8"/>
                  </a:cubicBezTo>
                  <a:cubicBezTo>
                    <a:pt x="13" y="8"/>
                    <a:pt x="14" y="7"/>
                    <a:pt x="16" y="7"/>
                  </a:cubicBezTo>
                  <a:cubicBezTo>
                    <a:pt x="14" y="8"/>
                    <a:pt x="13" y="8"/>
                    <a:pt x="12" y="9"/>
                  </a:cubicBezTo>
                  <a:cubicBezTo>
                    <a:pt x="12" y="9"/>
                    <a:pt x="13" y="9"/>
                    <a:pt x="14" y="9"/>
                  </a:cubicBezTo>
                  <a:cubicBezTo>
                    <a:pt x="12" y="9"/>
                    <a:pt x="11" y="10"/>
                    <a:pt x="10" y="11"/>
                  </a:cubicBezTo>
                  <a:cubicBezTo>
                    <a:pt x="10" y="11"/>
                    <a:pt x="11" y="11"/>
                    <a:pt x="11" y="11"/>
                  </a:cubicBezTo>
                  <a:cubicBezTo>
                    <a:pt x="10" y="11"/>
                    <a:pt x="9" y="12"/>
                    <a:pt x="8" y="12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9" y="16"/>
                    <a:pt x="9" y="17"/>
                    <a:pt x="8" y="19"/>
                  </a:cubicBezTo>
                  <a:cubicBezTo>
                    <a:pt x="7" y="19"/>
                    <a:pt x="7" y="15"/>
                    <a:pt x="6" y="14"/>
                  </a:cubicBezTo>
                  <a:cubicBezTo>
                    <a:pt x="7" y="12"/>
                    <a:pt x="7" y="12"/>
                    <a:pt x="5" y="11"/>
                  </a:cubicBezTo>
                  <a:cubicBezTo>
                    <a:pt x="5" y="9"/>
                    <a:pt x="4" y="8"/>
                    <a:pt x="3" y="8"/>
                  </a:cubicBezTo>
                  <a:cubicBezTo>
                    <a:pt x="3" y="6"/>
                    <a:pt x="2" y="6"/>
                    <a:pt x="0" y="6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3" name="Freeform 23"/>
            <p:cNvSpPr>
              <a:spLocks noChangeArrowheads="1"/>
            </p:cNvSpPr>
            <p:nvPr/>
          </p:nvSpPr>
          <p:spPr bwMode="auto">
            <a:xfrm rot="4620000">
              <a:off x="4474" y="1644"/>
              <a:ext cx="385" cy="1311"/>
            </a:xfrm>
            <a:custGeom>
              <a:avLst/>
              <a:gdLst>
                <a:gd name="T0" fmla="*/ 2147483646 w 36"/>
                <a:gd name="T1" fmla="*/ 2147483646 h 187"/>
                <a:gd name="T2" fmla="*/ 2147483646 w 36"/>
                <a:gd name="T3" fmla="*/ 2147483646 h 187"/>
                <a:gd name="T4" fmla="*/ 2147483646 w 36"/>
                <a:gd name="T5" fmla="*/ 2147483646 h 187"/>
                <a:gd name="T6" fmla="*/ 2147483646 w 36"/>
                <a:gd name="T7" fmla="*/ 2147483646 h 187"/>
                <a:gd name="T8" fmla="*/ 2147483646 w 36"/>
                <a:gd name="T9" fmla="*/ 2147483646 h 187"/>
                <a:gd name="T10" fmla="*/ 2147483646 w 36"/>
                <a:gd name="T11" fmla="*/ 2147483646 h 187"/>
                <a:gd name="T12" fmla="*/ 2147483646 w 36"/>
                <a:gd name="T13" fmla="*/ 2147483646 h 187"/>
                <a:gd name="T14" fmla="*/ 2147483646 w 36"/>
                <a:gd name="T15" fmla="*/ 2147483646 h 187"/>
                <a:gd name="T16" fmla="*/ 2147483646 w 36"/>
                <a:gd name="T17" fmla="*/ 2147483646 h 187"/>
                <a:gd name="T18" fmla="*/ 2147483646 w 36"/>
                <a:gd name="T19" fmla="*/ 2147483646 h 187"/>
                <a:gd name="T20" fmla="*/ 2147483646 w 36"/>
                <a:gd name="T21" fmla="*/ 2147483646 h 187"/>
                <a:gd name="T22" fmla="*/ 2147483646 w 36"/>
                <a:gd name="T23" fmla="*/ 2147483646 h 187"/>
                <a:gd name="T24" fmla="*/ 2147483646 w 36"/>
                <a:gd name="T25" fmla="*/ 2147483646 h 187"/>
                <a:gd name="T26" fmla="*/ 2147483646 w 36"/>
                <a:gd name="T27" fmla="*/ 2147483646 h 187"/>
                <a:gd name="T28" fmla="*/ 2147483646 w 36"/>
                <a:gd name="T29" fmla="*/ 2147483646 h 187"/>
                <a:gd name="T30" fmla="*/ 2147483646 w 36"/>
                <a:gd name="T31" fmla="*/ 2147483646 h 187"/>
                <a:gd name="T32" fmla="*/ 2147483646 w 36"/>
                <a:gd name="T33" fmla="*/ 2147483646 h 187"/>
                <a:gd name="T34" fmla="*/ 2147483646 w 36"/>
                <a:gd name="T35" fmla="*/ 2147483646 h 187"/>
                <a:gd name="T36" fmla="*/ 2147483646 w 36"/>
                <a:gd name="T37" fmla="*/ 2147483646 h 187"/>
                <a:gd name="T38" fmla="*/ 2147483646 w 36"/>
                <a:gd name="T39" fmla="*/ 2147483646 h 187"/>
                <a:gd name="T40" fmla="*/ 0 w 36"/>
                <a:gd name="T41" fmla="*/ 2147483646 h 187"/>
                <a:gd name="T42" fmla="*/ 2147483646 w 36"/>
                <a:gd name="T43" fmla="*/ 2147483646 h 187"/>
                <a:gd name="T44" fmla="*/ 2147483646 w 36"/>
                <a:gd name="T45" fmla="*/ 2147483646 h 187"/>
                <a:gd name="T46" fmla="*/ 2147483646 w 36"/>
                <a:gd name="T47" fmla="*/ 2147483646 h 187"/>
                <a:gd name="T48" fmla="*/ 2147483646 w 36"/>
                <a:gd name="T49" fmla="*/ 2147483646 h 187"/>
                <a:gd name="T50" fmla="*/ 2147483646 w 36"/>
                <a:gd name="T51" fmla="*/ 2147483646 h 187"/>
                <a:gd name="T52" fmla="*/ 2147483646 w 36"/>
                <a:gd name="T53" fmla="*/ 2147483646 h 187"/>
                <a:gd name="T54" fmla="*/ 2147483646 w 36"/>
                <a:gd name="T55" fmla="*/ 2147483646 h 187"/>
                <a:gd name="T56" fmla="*/ 2147483646 w 36"/>
                <a:gd name="T57" fmla="*/ 0 h 187"/>
                <a:gd name="T58" fmla="*/ 2147483646 w 36"/>
                <a:gd name="T59" fmla="*/ 2147483646 h 187"/>
                <a:gd name="T60" fmla="*/ 2147483646 w 36"/>
                <a:gd name="T61" fmla="*/ 0 h 187"/>
                <a:gd name="T62" fmla="*/ 2147483646 w 36"/>
                <a:gd name="T63" fmla="*/ 0 h 187"/>
                <a:gd name="T64" fmla="*/ 2147483646 w 36"/>
                <a:gd name="T65" fmla="*/ 2147483646 h 187"/>
                <a:gd name="T66" fmla="*/ 2147483646 w 36"/>
                <a:gd name="T67" fmla="*/ 2147483646 h 18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"/>
                <a:gd name="T103" fmla="*/ 0 h 187"/>
                <a:gd name="T104" fmla="*/ 36 w 36"/>
                <a:gd name="T105" fmla="*/ 187 h 18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" h="187">
                  <a:moveTo>
                    <a:pt x="18" y="2"/>
                  </a:moveTo>
                  <a:cubicBezTo>
                    <a:pt x="18" y="2"/>
                    <a:pt x="15" y="3"/>
                    <a:pt x="14" y="3"/>
                  </a:cubicBezTo>
                  <a:cubicBezTo>
                    <a:pt x="12" y="4"/>
                    <a:pt x="7" y="10"/>
                    <a:pt x="7" y="10"/>
                  </a:cubicBezTo>
                  <a:cubicBezTo>
                    <a:pt x="6" y="12"/>
                    <a:pt x="2" y="18"/>
                    <a:pt x="5" y="20"/>
                  </a:cubicBezTo>
                  <a:cubicBezTo>
                    <a:pt x="6" y="21"/>
                    <a:pt x="7" y="27"/>
                    <a:pt x="6" y="28"/>
                  </a:cubicBezTo>
                  <a:cubicBezTo>
                    <a:pt x="6" y="29"/>
                    <a:pt x="3" y="32"/>
                    <a:pt x="3" y="33"/>
                  </a:cubicBezTo>
                  <a:cubicBezTo>
                    <a:pt x="3" y="34"/>
                    <a:pt x="6" y="60"/>
                    <a:pt x="6" y="60"/>
                  </a:cubicBezTo>
                  <a:cubicBezTo>
                    <a:pt x="7" y="73"/>
                    <a:pt x="9" y="85"/>
                    <a:pt x="10" y="98"/>
                  </a:cubicBezTo>
                  <a:cubicBezTo>
                    <a:pt x="13" y="116"/>
                    <a:pt x="17" y="135"/>
                    <a:pt x="20" y="153"/>
                  </a:cubicBezTo>
                  <a:cubicBezTo>
                    <a:pt x="22" y="160"/>
                    <a:pt x="24" y="167"/>
                    <a:pt x="26" y="174"/>
                  </a:cubicBezTo>
                  <a:cubicBezTo>
                    <a:pt x="26" y="174"/>
                    <a:pt x="30" y="181"/>
                    <a:pt x="30" y="182"/>
                  </a:cubicBezTo>
                  <a:cubicBezTo>
                    <a:pt x="31" y="182"/>
                    <a:pt x="34" y="182"/>
                    <a:pt x="34" y="182"/>
                  </a:cubicBezTo>
                  <a:cubicBezTo>
                    <a:pt x="34" y="183"/>
                    <a:pt x="35" y="184"/>
                    <a:pt x="36" y="185"/>
                  </a:cubicBezTo>
                  <a:cubicBezTo>
                    <a:pt x="36" y="185"/>
                    <a:pt x="35" y="187"/>
                    <a:pt x="33" y="186"/>
                  </a:cubicBezTo>
                  <a:cubicBezTo>
                    <a:pt x="30" y="185"/>
                    <a:pt x="29" y="184"/>
                    <a:pt x="27" y="180"/>
                  </a:cubicBezTo>
                  <a:cubicBezTo>
                    <a:pt x="25" y="177"/>
                    <a:pt x="20" y="159"/>
                    <a:pt x="20" y="159"/>
                  </a:cubicBezTo>
                  <a:cubicBezTo>
                    <a:pt x="20" y="159"/>
                    <a:pt x="15" y="136"/>
                    <a:pt x="14" y="132"/>
                  </a:cubicBezTo>
                  <a:cubicBezTo>
                    <a:pt x="14" y="129"/>
                    <a:pt x="12" y="117"/>
                    <a:pt x="11" y="111"/>
                  </a:cubicBezTo>
                  <a:cubicBezTo>
                    <a:pt x="8" y="96"/>
                    <a:pt x="6" y="80"/>
                    <a:pt x="4" y="65"/>
                  </a:cubicBezTo>
                  <a:cubicBezTo>
                    <a:pt x="4" y="65"/>
                    <a:pt x="1" y="50"/>
                    <a:pt x="1" y="49"/>
                  </a:cubicBezTo>
                  <a:cubicBezTo>
                    <a:pt x="1" y="47"/>
                    <a:pt x="0" y="39"/>
                    <a:pt x="0" y="39"/>
                  </a:cubicBezTo>
                  <a:cubicBezTo>
                    <a:pt x="0" y="39"/>
                    <a:pt x="4" y="57"/>
                    <a:pt x="4" y="56"/>
                  </a:cubicBezTo>
                  <a:cubicBezTo>
                    <a:pt x="4" y="55"/>
                    <a:pt x="2" y="32"/>
                    <a:pt x="2" y="32"/>
                  </a:cubicBezTo>
                  <a:cubicBezTo>
                    <a:pt x="2" y="31"/>
                    <a:pt x="0" y="22"/>
                    <a:pt x="1" y="17"/>
                  </a:cubicBezTo>
                  <a:cubicBezTo>
                    <a:pt x="3" y="12"/>
                    <a:pt x="6" y="9"/>
                    <a:pt x="6" y="9"/>
                  </a:cubicBezTo>
                  <a:cubicBezTo>
                    <a:pt x="4" y="11"/>
                    <a:pt x="3" y="12"/>
                    <a:pt x="1" y="14"/>
                  </a:cubicBezTo>
                  <a:cubicBezTo>
                    <a:pt x="3" y="11"/>
                    <a:pt x="5" y="8"/>
                    <a:pt x="8" y="5"/>
                  </a:cubicBezTo>
                  <a:cubicBezTo>
                    <a:pt x="6" y="6"/>
                    <a:pt x="5" y="6"/>
                    <a:pt x="3" y="7"/>
                  </a:cubicBezTo>
                  <a:cubicBezTo>
                    <a:pt x="6" y="4"/>
                    <a:pt x="10" y="2"/>
                    <a:pt x="13" y="0"/>
                  </a:cubicBezTo>
                  <a:cubicBezTo>
                    <a:pt x="12" y="1"/>
                    <a:pt x="11" y="2"/>
                    <a:pt x="10" y="3"/>
                  </a:cubicBezTo>
                  <a:cubicBezTo>
                    <a:pt x="10" y="3"/>
                    <a:pt x="13" y="0"/>
                    <a:pt x="14" y="0"/>
                  </a:cubicBezTo>
                  <a:cubicBezTo>
                    <a:pt x="15" y="0"/>
                    <a:pt x="17" y="0"/>
                    <a:pt x="17" y="0"/>
                  </a:cubicBezTo>
                  <a:cubicBezTo>
                    <a:pt x="17" y="0"/>
                    <a:pt x="17" y="1"/>
                    <a:pt x="16" y="1"/>
                  </a:cubicBezTo>
                  <a:cubicBezTo>
                    <a:pt x="17" y="1"/>
                    <a:pt x="18" y="2"/>
                    <a:pt x="18" y="2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4" name="Freeform 24"/>
            <p:cNvSpPr>
              <a:spLocks noChangeArrowheads="1"/>
            </p:cNvSpPr>
            <p:nvPr/>
          </p:nvSpPr>
          <p:spPr bwMode="auto">
            <a:xfrm rot="4620000">
              <a:off x="5310" y="2125"/>
              <a:ext cx="106" cy="132"/>
            </a:xfrm>
            <a:custGeom>
              <a:avLst/>
              <a:gdLst>
                <a:gd name="T0" fmla="*/ 2147483646 w 10"/>
                <a:gd name="T1" fmla="*/ 0 h 19"/>
                <a:gd name="T2" fmla="*/ 2147483646 w 10"/>
                <a:gd name="T3" fmla="*/ 2147483646 h 19"/>
                <a:gd name="T4" fmla="*/ 2147483646 w 10"/>
                <a:gd name="T5" fmla="*/ 2147483646 h 19"/>
                <a:gd name="T6" fmla="*/ 0 w 10"/>
                <a:gd name="T7" fmla="*/ 2147483646 h 19"/>
                <a:gd name="T8" fmla="*/ 2147483646 w 10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9"/>
                <a:gd name="T17" fmla="*/ 10 w 1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9">
                  <a:moveTo>
                    <a:pt x="6" y="0"/>
                  </a:moveTo>
                  <a:cubicBezTo>
                    <a:pt x="9" y="3"/>
                    <a:pt x="10" y="12"/>
                    <a:pt x="7" y="15"/>
                  </a:cubicBezTo>
                  <a:cubicBezTo>
                    <a:pt x="6" y="16"/>
                    <a:pt x="4" y="19"/>
                    <a:pt x="2" y="18"/>
                  </a:cubicBezTo>
                  <a:cubicBezTo>
                    <a:pt x="1" y="17"/>
                    <a:pt x="1" y="15"/>
                    <a:pt x="0" y="14"/>
                  </a:cubicBezTo>
                  <a:cubicBezTo>
                    <a:pt x="9" y="15"/>
                    <a:pt x="8" y="5"/>
                    <a:pt x="6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5" name="Freeform 25"/>
            <p:cNvSpPr>
              <a:spLocks noChangeArrowheads="1"/>
            </p:cNvSpPr>
            <p:nvPr/>
          </p:nvSpPr>
          <p:spPr bwMode="auto">
            <a:xfrm rot="4620000">
              <a:off x="5337" y="2069"/>
              <a:ext cx="149" cy="48"/>
            </a:xfrm>
            <a:custGeom>
              <a:avLst/>
              <a:gdLst>
                <a:gd name="T0" fmla="*/ 2147483646 w 14"/>
                <a:gd name="T1" fmla="*/ 0 h 7"/>
                <a:gd name="T2" fmla="*/ 2147483646 w 14"/>
                <a:gd name="T3" fmla="*/ 2147483646 h 7"/>
                <a:gd name="T4" fmla="*/ 2147483646 w 14"/>
                <a:gd name="T5" fmla="*/ 2147483646 h 7"/>
                <a:gd name="T6" fmla="*/ 0 w 14"/>
                <a:gd name="T7" fmla="*/ 2147483646 h 7"/>
                <a:gd name="T8" fmla="*/ 2147483646 w 1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7"/>
                <a:gd name="T17" fmla="*/ 14 w 1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7">
                  <a:moveTo>
                    <a:pt x="6" y="0"/>
                  </a:moveTo>
                  <a:cubicBezTo>
                    <a:pt x="11" y="0"/>
                    <a:pt x="14" y="2"/>
                    <a:pt x="14" y="2"/>
                  </a:cubicBezTo>
                  <a:cubicBezTo>
                    <a:pt x="9" y="0"/>
                    <a:pt x="4" y="1"/>
                    <a:pt x="2" y="7"/>
                  </a:cubicBezTo>
                  <a:cubicBezTo>
                    <a:pt x="1" y="6"/>
                    <a:pt x="1" y="6"/>
                    <a:pt x="0" y="5"/>
                  </a:cubicBezTo>
                  <a:cubicBezTo>
                    <a:pt x="0" y="5"/>
                    <a:pt x="2" y="0"/>
                    <a:pt x="6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6" name="Freeform 26"/>
            <p:cNvSpPr>
              <a:spLocks noChangeArrowheads="1"/>
            </p:cNvSpPr>
            <p:nvPr/>
          </p:nvSpPr>
          <p:spPr bwMode="auto">
            <a:xfrm rot="4620000">
              <a:off x="5128" y="1819"/>
              <a:ext cx="106" cy="104"/>
            </a:xfrm>
            <a:custGeom>
              <a:avLst/>
              <a:gdLst>
                <a:gd name="T0" fmla="*/ 2147483646 w 10"/>
                <a:gd name="T1" fmla="*/ 0 h 15"/>
                <a:gd name="T2" fmla="*/ 2147483646 w 10"/>
                <a:gd name="T3" fmla="*/ 2147483646 h 15"/>
                <a:gd name="T4" fmla="*/ 2147483646 w 10"/>
                <a:gd name="T5" fmla="*/ 2147483646 h 15"/>
                <a:gd name="T6" fmla="*/ 2147483646 w 10"/>
                <a:gd name="T7" fmla="*/ 2147483646 h 15"/>
                <a:gd name="T8" fmla="*/ 2147483646 w 10"/>
                <a:gd name="T9" fmla="*/ 2147483646 h 15"/>
                <a:gd name="T10" fmla="*/ 2147483646 w 10"/>
                <a:gd name="T11" fmla="*/ 2147483646 h 15"/>
                <a:gd name="T12" fmla="*/ 2147483646 w 10"/>
                <a:gd name="T13" fmla="*/ 2147483646 h 15"/>
                <a:gd name="T14" fmla="*/ 0 w 10"/>
                <a:gd name="T15" fmla="*/ 2147483646 h 15"/>
                <a:gd name="T16" fmla="*/ 2147483646 w 10"/>
                <a:gd name="T17" fmla="*/ 2147483646 h 15"/>
                <a:gd name="T18" fmla="*/ 2147483646 w 10"/>
                <a:gd name="T19" fmla="*/ 2147483646 h 15"/>
                <a:gd name="T20" fmla="*/ 2147483646 w 10"/>
                <a:gd name="T21" fmla="*/ 2147483646 h 15"/>
                <a:gd name="T22" fmla="*/ 2147483646 w 10"/>
                <a:gd name="T23" fmla="*/ 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5"/>
                <a:gd name="T38" fmla="*/ 10 w 10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5">
                  <a:moveTo>
                    <a:pt x="9" y="0"/>
                  </a:moveTo>
                  <a:cubicBezTo>
                    <a:pt x="10" y="2"/>
                    <a:pt x="10" y="3"/>
                    <a:pt x="10" y="6"/>
                  </a:cubicBezTo>
                  <a:cubicBezTo>
                    <a:pt x="10" y="6"/>
                    <a:pt x="8" y="6"/>
                    <a:pt x="8" y="7"/>
                  </a:cubicBezTo>
                  <a:cubicBezTo>
                    <a:pt x="8" y="8"/>
                    <a:pt x="8" y="11"/>
                    <a:pt x="8" y="11"/>
                  </a:cubicBezTo>
                  <a:cubicBezTo>
                    <a:pt x="8" y="12"/>
                    <a:pt x="7" y="12"/>
                    <a:pt x="7" y="13"/>
                  </a:cubicBezTo>
                  <a:cubicBezTo>
                    <a:pt x="7" y="15"/>
                    <a:pt x="5" y="15"/>
                    <a:pt x="5" y="15"/>
                  </a:cubicBezTo>
                  <a:cubicBezTo>
                    <a:pt x="6" y="14"/>
                    <a:pt x="2" y="11"/>
                    <a:pt x="1" y="11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1" y="11"/>
                    <a:pt x="4" y="9"/>
                    <a:pt x="4" y="7"/>
                  </a:cubicBezTo>
                  <a:cubicBezTo>
                    <a:pt x="4" y="7"/>
                    <a:pt x="5" y="9"/>
                    <a:pt x="6" y="9"/>
                  </a:cubicBezTo>
                  <a:cubicBezTo>
                    <a:pt x="7" y="8"/>
                    <a:pt x="7" y="5"/>
                    <a:pt x="7" y="5"/>
                  </a:cubicBezTo>
                  <a:cubicBezTo>
                    <a:pt x="9" y="3"/>
                    <a:pt x="9" y="2"/>
                    <a:pt x="9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7" name="Freeform 27"/>
            <p:cNvSpPr>
              <a:spLocks noChangeArrowheads="1"/>
            </p:cNvSpPr>
            <p:nvPr/>
          </p:nvSpPr>
          <p:spPr bwMode="auto">
            <a:xfrm rot="4620000">
              <a:off x="3755" y="2442"/>
              <a:ext cx="321" cy="62"/>
            </a:xfrm>
            <a:custGeom>
              <a:avLst/>
              <a:gdLst>
                <a:gd name="T0" fmla="*/ 0 w 30"/>
                <a:gd name="T1" fmla="*/ 2147483646 h 9"/>
                <a:gd name="T2" fmla="*/ 2147483646 w 30"/>
                <a:gd name="T3" fmla="*/ 2147483646 h 9"/>
                <a:gd name="T4" fmla="*/ 2147483646 w 30"/>
                <a:gd name="T5" fmla="*/ 2147483646 h 9"/>
                <a:gd name="T6" fmla="*/ 2147483646 w 30"/>
                <a:gd name="T7" fmla="*/ 2147483646 h 9"/>
                <a:gd name="T8" fmla="*/ 2147483646 w 30"/>
                <a:gd name="T9" fmla="*/ 2147483646 h 9"/>
                <a:gd name="T10" fmla="*/ 2147483646 w 30"/>
                <a:gd name="T11" fmla="*/ 2147483646 h 9"/>
                <a:gd name="T12" fmla="*/ 2147483646 w 30"/>
                <a:gd name="T13" fmla="*/ 2147483646 h 9"/>
                <a:gd name="T14" fmla="*/ 2147483646 w 30"/>
                <a:gd name="T15" fmla="*/ 2147483646 h 9"/>
                <a:gd name="T16" fmla="*/ 0 w 30"/>
                <a:gd name="T17" fmla="*/ 2147483646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9"/>
                <a:gd name="T29" fmla="*/ 30 w 30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9">
                  <a:moveTo>
                    <a:pt x="0" y="6"/>
                  </a:moveTo>
                  <a:cubicBezTo>
                    <a:pt x="3" y="6"/>
                    <a:pt x="2" y="2"/>
                    <a:pt x="3" y="2"/>
                  </a:cubicBezTo>
                  <a:cubicBezTo>
                    <a:pt x="5" y="5"/>
                    <a:pt x="10" y="0"/>
                    <a:pt x="13" y="1"/>
                  </a:cubicBezTo>
                  <a:cubicBezTo>
                    <a:pt x="17" y="2"/>
                    <a:pt x="19" y="7"/>
                    <a:pt x="24" y="8"/>
                  </a:cubicBezTo>
                  <a:cubicBezTo>
                    <a:pt x="26" y="8"/>
                    <a:pt x="30" y="9"/>
                    <a:pt x="30" y="9"/>
                  </a:cubicBezTo>
                  <a:cubicBezTo>
                    <a:pt x="24" y="9"/>
                    <a:pt x="19" y="7"/>
                    <a:pt x="16" y="3"/>
                  </a:cubicBezTo>
                  <a:cubicBezTo>
                    <a:pt x="16" y="3"/>
                    <a:pt x="13" y="3"/>
                    <a:pt x="11" y="4"/>
                  </a:cubicBez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6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8" name="Freeform 28"/>
            <p:cNvSpPr>
              <a:spLocks noChangeArrowheads="1"/>
            </p:cNvSpPr>
            <p:nvPr/>
          </p:nvSpPr>
          <p:spPr bwMode="auto">
            <a:xfrm rot="4620000">
              <a:off x="3976" y="2303"/>
              <a:ext cx="106" cy="132"/>
            </a:xfrm>
            <a:custGeom>
              <a:avLst/>
              <a:gdLst>
                <a:gd name="T0" fmla="*/ 2147483646 w 10"/>
                <a:gd name="T1" fmla="*/ 2147483646 h 19"/>
                <a:gd name="T2" fmla="*/ 2147483646 w 10"/>
                <a:gd name="T3" fmla="*/ 2147483646 h 19"/>
                <a:gd name="T4" fmla="*/ 0 w 10"/>
                <a:gd name="T5" fmla="*/ 2147483646 h 19"/>
                <a:gd name="T6" fmla="*/ 2147483646 w 10"/>
                <a:gd name="T7" fmla="*/ 2147483646 h 19"/>
                <a:gd name="T8" fmla="*/ 2147483646 w 10"/>
                <a:gd name="T9" fmla="*/ 2147483646 h 19"/>
                <a:gd name="T10" fmla="*/ 2147483646 w 10"/>
                <a:gd name="T11" fmla="*/ 2147483646 h 19"/>
                <a:gd name="T12" fmla="*/ 2147483646 w 10"/>
                <a:gd name="T13" fmla="*/ 2147483646 h 19"/>
                <a:gd name="T14" fmla="*/ 2147483646 w 10"/>
                <a:gd name="T15" fmla="*/ 0 h 19"/>
                <a:gd name="T16" fmla="*/ 2147483646 w 10"/>
                <a:gd name="T17" fmla="*/ 2147483646 h 19"/>
                <a:gd name="T18" fmla="*/ 2147483646 w 10"/>
                <a:gd name="T19" fmla="*/ 2147483646 h 19"/>
                <a:gd name="T20" fmla="*/ 2147483646 w 10"/>
                <a:gd name="T21" fmla="*/ 2147483646 h 19"/>
                <a:gd name="T22" fmla="*/ 2147483646 w 10"/>
                <a:gd name="T23" fmla="*/ 2147483646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"/>
                <a:gd name="T37" fmla="*/ 0 h 19"/>
                <a:gd name="T38" fmla="*/ 10 w 10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" h="19">
                  <a:moveTo>
                    <a:pt x="4" y="16"/>
                  </a:moveTo>
                  <a:cubicBezTo>
                    <a:pt x="4" y="16"/>
                    <a:pt x="3" y="18"/>
                    <a:pt x="2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3" y="16"/>
                    <a:pt x="3" y="13"/>
                    <a:pt x="3" y="12"/>
                  </a:cubicBezTo>
                  <a:cubicBezTo>
                    <a:pt x="3" y="12"/>
                    <a:pt x="4" y="12"/>
                    <a:pt x="4" y="13"/>
                  </a:cubicBezTo>
                  <a:cubicBezTo>
                    <a:pt x="4" y="13"/>
                    <a:pt x="4" y="10"/>
                    <a:pt x="5" y="8"/>
                  </a:cubicBezTo>
                  <a:cubicBezTo>
                    <a:pt x="6" y="6"/>
                    <a:pt x="6" y="0"/>
                    <a:pt x="6" y="0"/>
                  </a:cubicBezTo>
                  <a:cubicBezTo>
                    <a:pt x="7" y="5"/>
                    <a:pt x="9" y="9"/>
                    <a:pt x="10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7" y="16"/>
                    <a:pt x="6" y="16"/>
                    <a:pt x="4" y="16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39" name="Freeform 29"/>
            <p:cNvSpPr>
              <a:spLocks noChangeArrowheads="1"/>
            </p:cNvSpPr>
            <p:nvPr/>
          </p:nvSpPr>
          <p:spPr bwMode="auto">
            <a:xfrm rot="4620000">
              <a:off x="3937" y="2538"/>
              <a:ext cx="138" cy="146"/>
            </a:xfrm>
            <a:custGeom>
              <a:avLst/>
              <a:gdLst>
                <a:gd name="T0" fmla="*/ 0 w 13"/>
                <a:gd name="T1" fmla="*/ 2147483646 h 21"/>
                <a:gd name="T2" fmla="*/ 2147483646 w 13"/>
                <a:gd name="T3" fmla="*/ 2147483646 h 21"/>
                <a:gd name="T4" fmla="*/ 2147483646 w 13"/>
                <a:gd name="T5" fmla="*/ 2147483646 h 21"/>
                <a:gd name="T6" fmla="*/ 2147483646 w 13"/>
                <a:gd name="T7" fmla="*/ 2147483646 h 21"/>
                <a:gd name="T8" fmla="*/ 2147483646 w 13"/>
                <a:gd name="T9" fmla="*/ 0 h 21"/>
                <a:gd name="T10" fmla="*/ 2147483646 w 13"/>
                <a:gd name="T11" fmla="*/ 0 h 21"/>
                <a:gd name="T12" fmla="*/ 2147483646 w 13"/>
                <a:gd name="T13" fmla="*/ 2147483646 h 21"/>
                <a:gd name="T14" fmla="*/ 2147483646 w 13"/>
                <a:gd name="T15" fmla="*/ 2147483646 h 21"/>
                <a:gd name="T16" fmla="*/ 2147483646 w 13"/>
                <a:gd name="T17" fmla="*/ 2147483646 h 21"/>
                <a:gd name="T18" fmla="*/ 2147483646 w 13"/>
                <a:gd name="T19" fmla="*/ 2147483646 h 21"/>
                <a:gd name="T20" fmla="*/ 0 w 13"/>
                <a:gd name="T21" fmla="*/ 2147483646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21"/>
                <a:gd name="T35" fmla="*/ 13 w 13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21">
                  <a:moveTo>
                    <a:pt x="0" y="11"/>
                  </a:moveTo>
                  <a:cubicBezTo>
                    <a:pt x="3" y="14"/>
                    <a:pt x="6" y="13"/>
                    <a:pt x="7" y="9"/>
                  </a:cubicBezTo>
                  <a:cubicBezTo>
                    <a:pt x="8" y="9"/>
                    <a:pt x="8" y="10"/>
                    <a:pt x="9" y="11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12" y="5"/>
                    <a:pt x="10" y="2"/>
                    <a:pt x="9" y="0"/>
                  </a:cubicBezTo>
                  <a:cubicBezTo>
                    <a:pt x="9" y="0"/>
                    <a:pt x="9" y="0"/>
                    <a:pt x="10" y="0"/>
                  </a:cubicBezTo>
                  <a:cubicBezTo>
                    <a:pt x="13" y="3"/>
                    <a:pt x="13" y="9"/>
                    <a:pt x="13" y="12"/>
                  </a:cubicBezTo>
                  <a:cubicBezTo>
                    <a:pt x="13" y="13"/>
                    <a:pt x="11" y="16"/>
                    <a:pt x="11" y="16"/>
                  </a:cubicBezTo>
                  <a:cubicBezTo>
                    <a:pt x="11" y="16"/>
                    <a:pt x="11" y="20"/>
                    <a:pt x="9" y="21"/>
                  </a:cubicBezTo>
                  <a:cubicBezTo>
                    <a:pt x="7" y="21"/>
                    <a:pt x="5" y="17"/>
                    <a:pt x="5" y="17"/>
                  </a:cubicBezTo>
                  <a:cubicBezTo>
                    <a:pt x="4" y="15"/>
                    <a:pt x="2" y="13"/>
                    <a:pt x="0" y="11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0" name="Freeform 30"/>
            <p:cNvSpPr>
              <a:spLocks noChangeArrowheads="1"/>
            </p:cNvSpPr>
            <p:nvPr/>
          </p:nvSpPr>
          <p:spPr bwMode="auto">
            <a:xfrm rot="4620000">
              <a:off x="3912" y="2200"/>
              <a:ext cx="74" cy="146"/>
            </a:xfrm>
            <a:custGeom>
              <a:avLst/>
              <a:gdLst>
                <a:gd name="T0" fmla="*/ 2147483646 w 7"/>
                <a:gd name="T1" fmla="*/ 0 h 21"/>
                <a:gd name="T2" fmla="*/ 2147483646 w 7"/>
                <a:gd name="T3" fmla="*/ 2147483646 h 21"/>
                <a:gd name="T4" fmla="*/ 2147483646 w 7"/>
                <a:gd name="T5" fmla="*/ 2147483646 h 21"/>
                <a:gd name="T6" fmla="*/ 2147483646 w 7"/>
                <a:gd name="T7" fmla="*/ 2147483646 h 21"/>
                <a:gd name="T8" fmla="*/ 2147483646 w 7"/>
                <a:gd name="T9" fmla="*/ 2147483646 h 21"/>
                <a:gd name="T10" fmla="*/ 2147483646 w 7"/>
                <a:gd name="T11" fmla="*/ 2147483646 h 21"/>
                <a:gd name="T12" fmla="*/ 2147483646 w 7"/>
                <a:gd name="T13" fmla="*/ 0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21"/>
                <a:gd name="T23" fmla="*/ 7 w 7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21">
                  <a:moveTo>
                    <a:pt x="5" y="0"/>
                  </a:moveTo>
                  <a:cubicBezTo>
                    <a:pt x="4" y="3"/>
                    <a:pt x="0" y="9"/>
                    <a:pt x="1" y="12"/>
                  </a:cubicBezTo>
                  <a:cubicBezTo>
                    <a:pt x="1" y="14"/>
                    <a:pt x="3" y="15"/>
                    <a:pt x="3" y="16"/>
                  </a:cubicBezTo>
                  <a:cubicBezTo>
                    <a:pt x="3" y="18"/>
                    <a:pt x="5" y="19"/>
                    <a:pt x="5" y="21"/>
                  </a:cubicBezTo>
                  <a:cubicBezTo>
                    <a:pt x="6" y="19"/>
                    <a:pt x="7" y="18"/>
                    <a:pt x="6" y="16"/>
                  </a:cubicBezTo>
                  <a:cubicBezTo>
                    <a:pt x="4" y="15"/>
                    <a:pt x="2" y="12"/>
                    <a:pt x="2" y="9"/>
                  </a:cubicBezTo>
                  <a:cubicBezTo>
                    <a:pt x="3" y="8"/>
                    <a:pt x="5" y="0"/>
                    <a:pt x="5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1" name="Freeform 31"/>
            <p:cNvSpPr>
              <a:spLocks noChangeArrowheads="1"/>
            </p:cNvSpPr>
            <p:nvPr/>
          </p:nvSpPr>
          <p:spPr bwMode="auto">
            <a:xfrm rot="4620000">
              <a:off x="4042" y="2464"/>
              <a:ext cx="95" cy="125"/>
            </a:xfrm>
            <a:custGeom>
              <a:avLst/>
              <a:gdLst>
                <a:gd name="T0" fmla="*/ 0 w 9"/>
                <a:gd name="T1" fmla="*/ 0 h 18"/>
                <a:gd name="T2" fmla="*/ 2147483646 w 9"/>
                <a:gd name="T3" fmla="*/ 2147483646 h 18"/>
                <a:gd name="T4" fmla="*/ 2147483646 w 9"/>
                <a:gd name="T5" fmla="*/ 2147483646 h 18"/>
                <a:gd name="T6" fmla="*/ 0 w 9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8"/>
                <a:gd name="T14" fmla="*/ 9 w 9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8">
                  <a:moveTo>
                    <a:pt x="0" y="0"/>
                  </a:moveTo>
                  <a:cubicBezTo>
                    <a:pt x="0" y="0"/>
                    <a:pt x="4" y="9"/>
                    <a:pt x="5" y="12"/>
                  </a:cubicBezTo>
                  <a:cubicBezTo>
                    <a:pt x="6" y="14"/>
                    <a:pt x="9" y="18"/>
                    <a:pt x="9" y="18"/>
                  </a:cubicBezTo>
                  <a:cubicBezTo>
                    <a:pt x="6" y="12"/>
                    <a:pt x="3" y="6"/>
                    <a:pt x="0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2" name="Freeform 32"/>
            <p:cNvSpPr>
              <a:spLocks noChangeArrowheads="1"/>
            </p:cNvSpPr>
            <p:nvPr/>
          </p:nvSpPr>
          <p:spPr bwMode="auto">
            <a:xfrm rot="4620000">
              <a:off x="4014" y="2518"/>
              <a:ext cx="63" cy="69"/>
            </a:xfrm>
            <a:custGeom>
              <a:avLst/>
              <a:gdLst>
                <a:gd name="T0" fmla="*/ 0 w 6"/>
                <a:gd name="T1" fmla="*/ 0 h 10"/>
                <a:gd name="T2" fmla="*/ 2147483646 w 6"/>
                <a:gd name="T3" fmla="*/ 2147483646 h 10"/>
                <a:gd name="T4" fmla="*/ 0 w 6"/>
                <a:gd name="T5" fmla="*/ 0 h 10"/>
                <a:gd name="T6" fmla="*/ 0 60000 65536"/>
                <a:gd name="T7" fmla="*/ 0 60000 65536"/>
                <a:gd name="T8" fmla="*/ 0 60000 65536"/>
                <a:gd name="T9" fmla="*/ 0 w 6"/>
                <a:gd name="T10" fmla="*/ 0 h 10"/>
                <a:gd name="T11" fmla="*/ 6 w 6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0">
                  <a:moveTo>
                    <a:pt x="0" y="0"/>
                  </a:moveTo>
                  <a:cubicBezTo>
                    <a:pt x="2" y="4"/>
                    <a:pt x="3" y="8"/>
                    <a:pt x="6" y="10"/>
                  </a:cubicBezTo>
                  <a:cubicBezTo>
                    <a:pt x="4" y="7"/>
                    <a:pt x="2" y="3"/>
                    <a:pt x="0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3" name="Freeform 33"/>
            <p:cNvSpPr>
              <a:spLocks noChangeArrowheads="1"/>
            </p:cNvSpPr>
            <p:nvPr/>
          </p:nvSpPr>
          <p:spPr bwMode="auto">
            <a:xfrm rot="4620000">
              <a:off x="4001" y="2534"/>
              <a:ext cx="31" cy="41"/>
            </a:xfrm>
            <a:custGeom>
              <a:avLst/>
              <a:gdLst>
                <a:gd name="T0" fmla="*/ 0 w 3"/>
                <a:gd name="T1" fmla="*/ 0 h 6"/>
                <a:gd name="T2" fmla="*/ 2147483646 w 3"/>
                <a:gd name="T3" fmla="*/ 2147483646 h 6"/>
                <a:gd name="T4" fmla="*/ 2147483646 w 3"/>
                <a:gd name="T5" fmla="*/ 2147483646 h 6"/>
                <a:gd name="T6" fmla="*/ 2147483646 w 3"/>
                <a:gd name="T7" fmla="*/ 2147483646 h 6"/>
                <a:gd name="T8" fmla="*/ 0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0" y="0"/>
                  </a:moveTo>
                  <a:cubicBezTo>
                    <a:pt x="0" y="0"/>
                    <a:pt x="0" y="4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6"/>
                    <a:pt x="3" y="5"/>
                    <a:pt x="2" y="3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4" name="Freeform 34"/>
            <p:cNvSpPr>
              <a:spLocks noChangeArrowheads="1"/>
            </p:cNvSpPr>
            <p:nvPr/>
          </p:nvSpPr>
          <p:spPr bwMode="auto">
            <a:xfrm rot="4620000">
              <a:off x="3951" y="2480"/>
              <a:ext cx="117" cy="83"/>
            </a:xfrm>
            <a:custGeom>
              <a:avLst/>
              <a:gdLst>
                <a:gd name="T0" fmla="*/ 2147483646 w 11"/>
                <a:gd name="T1" fmla="*/ 2147483646 h 12"/>
                <a:gd name="T2" fmla="*/ 2147483646 w 11"/>
                <a:gd name="T3" fmla="*/ 2147483646 h 12"/>
                <a:gd name="T4" fmla="*/ 2147483646 w 11"/>
                <a:gd name="T5" fmla="*/ 2147483646 h 12"/>
                <a:gd name="T6" fmla="*/ 2147483646 w 11"/>
                <a:gd name="T7" fmla="*/ 2147483646 h 12"/>
                <a:gd name="T8" fmla="*/ 2147483646 w 11"/>
                <a:gd name="T9" fmla="*/ 2147483646 h 12"/>
                <a:gd name="T10" fmla="*/ 2147483646 w 11"/>
                <a:gd name="T11" fmla="*/ 2147483646 h 12"/>
                <a:gd name="T12" fmla="*/ 2147483646 w 11"/>
                <a:gd name="T13" fmla="*/ 0 h 12"/>
                <a:gd name="T14" fmla="*/ 2147483646 w 11"/>
                <a:gd name="T15" fmla="*/ 2147483646 h 12"/>
                <a:gd name="T16" fmla="*/ 0 w 11"/>
                <a:gd name="T17" fmla="*/ 2147483646 h 12"/>
                <a:gd name="T18" fmla="*/ 0 w 11"/>
                <a:gd name="T19" fmla="*/ 2147483646 h 12"/>
                <a:gd name="T20" fmla="*/ 2147483646 w 11"/>
                <a:gd name="T21" fmla="*/ 2147483646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12"/>
                <a:gd name="T35" fmla="*/ 11 w 11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12">
                  <a:moveTo>
                    <a:pt x="3" y="7"/>
                  </a:moveTo>
                  <a:cubicBezTo>
                    <a:pt x="5" y="8"/>
                    <a:pt x="7" y="9"/>
                    <a:pt x="8" y="11"/>
                  </a:cubicBezTo>
                  <a:cubicBezTo>
                    <a:pt x="9" y="11"/>
                    <a:pt x="10" y="12"/>
                    <a:pt x="11" y="12"/>
                  </a:cubicBezTo>
                  <a:cubicBezTo>
                    <a:pt x="10" y="10"/>
                    <a:pt x="8" y="8"/>
                    <a:pt x="6" y="6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5" y="3"/>
                    <a:pt x="4" y="4"/>
                    <a:pt x="4" y="5"/>
                  </a:cubicBezTo>
                  <a:cubicBezTo>
                    <a:pt x="3" y="4"/>
                    <a:pt x="2" y="2"/>
                    <a:pt x="1" y="0"/>
                  </a:cubicBezTo>
                  <a:cubicBezTo>
                    <a:pt x="2" y="2"/>
                    <a:pt x="2" y="3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6"/>
                    <a:pt x="2" y="7"/>
                    <a:pt x="3" y="7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5" name="Freeform 35"/>
            <p:cNvSpPr>
              <a:spLocks noChangeArrowheads="1"/>
            </p:cNvSpPr>
            <p:nvPr/>
          </p:nvSpPr>
          <p:spPr bwMode="auto">
            <a:xfrm rot="4620000">
              <a:off x="5181" y="1890"/>
              <a:ext cx="149" cy="104"/>
            </a:xfrm>
            <a:custGeom>
              <a:avLst/>
              <a:gdLst>
                <a:gd name="T0" fmla="*/ 0 w 14"/>
                <a:gd name="T1" fmla="*/ 0 h 15"/>
                <a:gd name="T2" fmla="*/ 2147483646 w 14"/>
                <a:gd name="T3" fmla="*/ 2147483646 h 15"/>
                <a:gd name="T4" fmla="*/ 2147483646 w 14"/>
                <a:gd name="T5" fmla="*/ 2147483646 h 15"/>
                <a:gd name="T6" fmla="*/ 2147483646 w 14"/>
                <a:gd name="T7" fmla="*/ 2147483646 h 15"/>
                <a:gd name="T8" fmla="*/ 2147483646 w 14"/>
                <a:gd name="T9" fmla="*/ 0 h 15"/>
                <a:gd name="T10" fmla="*/ 2147483646 w 14"/>
                <a:gd name="T11" fmla="*/ 2147483646 h 15"/>
                <a:gd name="T12" fmla="*/ 2147483646 w 14"/>
                <a:gd name="T13" fmla="*/ 2147483646 h 15"/>
                <a:gd name="T14" fmla="*/ 2147483646 w 14"/>
                <a:gd name="T15" fmla="*/ 2147483646 h 15"/>
                <a:gd name="T16" fmla="*/ 2147483646 w 14"/>
                <a:gd name="T17" fmla="*/ 2147483646 h 15"/>
                <a:gd name="T18" fmla="*/ 2147483646 w 14"/>
                <a:gd name="T19" fmla="*/ 2147483646 h 15"/>
                <a:gd name="T20" fmla="*/ 2147483646 w 14"/>
                <a:gd name="T21" fmla="*/ 2147483646 h 15"/>
                <a:gd name="T22" fmla="*/ 2147483646 w 14"/>
                <a:gd name="T23" fmla="*/ 2147483646 h 15"/>
                <a:gd name="T24" fmla="*/ 2147483646 w 14"/>
                <a:gd name="T25" fmla="*/ 2147483646 h 15"/>
                <a:gd name="T26" fmla="*/ 2147483646 w 14"/>
                <a:gd name="T27" fmla="*/ 2147483646 h 15"/>
                <a:gd name="T28" fmla="*/ 2147483646 w 14"/>
                <a:gd name="T29" fmla="*/ 2147483646 h 15"/>
                <a:gd name="T30" fmla="*/ 0 w 14"/>
                <a:gd name="T31" fmla="*/ 0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"/>
                <a:gd name="T49" fmla="*/ 0 h 15"/>
                <a:gd name="T50" fmla="*/ 14 w 14"/>
                <a:gd name="T51" fmla="*/ 15 h 1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" h="15">
                  <a:moveTo>
                    <a:pt x="0" y="0"/>
                  </a:moveTo>
                  <a:cubicBezTo>
                    <a:pt x="0" y="0"/>
                    <a:pt x="3" y="0"/>
                    <a:pt x="4" y="1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7" y="3"/>
                    <a:pt x="11" y="2"/>
                    <a:pt x="11" y="2"/>
                  </a:cubicBezTo>
                  <a:cubicBezTo>
                    <a:pt x="12" y="1"/>
                    <a:pt x="14" y="0"/>
                    <a:pt x="14" y="0"/>
                  </a:cubicBezTo>
                  <a:cubicBezTo>
                    <a:pt x="11" y="3"/>
                    <a:pt x="9" y="3"/>
                    <a:pt x="6" y="5"/>
                  </a:cubicBezTo>
                  <a:cubicBezTo>
                    <a:pt x="6" y="5"/>
                    <a:pt x="7" y="6"/>
                    <a:pt x="6" y="6"/>
                  </a:cubicBezTo>
                  <a:cubicBezTo>
                    <a:pt x="6" y="7"/>
                    <a:pt x="8" y="8"/>
                    <a:pt x="7" y="9"/>
                  </a:cubicBezTo>
                  <a:cubicBezTo>
                    <a:pt x="7" y="10"/>
                    <a:pt x="8" y="10"/>
                    <a:pt x="8" y="11"/>
                  </a:cubicBezTo>
                  <a:cubicBezTo>
                    <a:pt x="8" y="13"/>
                    <a:pt x="8" y="15"/>
                    <a:pt x="8" y="15"/>
                  </a:cubicBezTo>
                  <a:cubicBezTo>
                    <a:pt x="8" y="15"/>
                    <a:pt x="7" y="14"/>
                    <a:pt x="7" y="12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9"/>
                    <a:pt x="6" y="8"/>
                    <a:pt x="6" y="8"/>
                  </a:cubicBezTo>
                  <a:cubicBezTo>
                    <a:pt x="6" y="7"/>
                    <a:pt x="6" y="6"/>
                    <a:pt x="4" y="5"/>
                  </a:cubicBezTo>
                  <a:cubicBezTo>
                    <a:pt x="5" y="4"/>
                    <a:pt x="4" y="2"/>
                    <a:pt x="3" y="3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6" name="Freeform 36"/>
            <p:cNvSpPr>
              <a:spLocks noChangeArrowheads="1"/>
            </p:cNvSpPr>
            <p:nvPr/>
          </p:nvSpPr>
          <p:spPr bwMode="auto">
            <a:xfrm rot="4620000">
              <a:off x="4504" y="1663"/>
              <a:ext cx="342" cy="1269"/>
            </a:xfrm>
            <a:custGeom>
              <a:avLst/>
              <a:gdLst>
                <a:gd name="T0" fmla="*/ 2147483646 w 32"/>
                <a:gd name="T1" fmla="*/ 0 h 181"/>
                <a:gd name="T2" fmla="*/ 2147483646 w 32"/>
                <a:gd name="T3" fmla="*/ 2147483646 h 181"/>
                <a:gd name="T4" fmla="*/ 2147483646 w 32"/>
                <a:gd name="T5" fmla="*/ 2147483646 h 181"/>
                <a:gd name="T6" fmla="*/ 2147483646 w 32"/>
                <a:gd name="T7" fmla="*/ 2147483646 h 181"/>
                <a:gd name="T8" fmla="*/ 2147483646 w 32"/>
                <a:gd name="T9" fmla="*/ 2147483646 h 181"/>
                <a:gd name="T10" fmla="*/ 2147483646 w 32"/>
                <a:gd name="T11" fmla="*/ 2147483646 h 181"/>
                <a:gd name="T12" fmla="*/ 2147483646 w 32"/>
                <a:gd name="T13" fmla="*/ 2147483646 h 181"/>
                <a:gd name="T14" fmla="*/ 2147483646 w 32"/>
                <a:gd name="T15" fmla="*/ 2147483646 h 181"/>
                <a:gd name="T16" fmla="*/ 2147483646 w 32"/>
                <a:gd name="T17" fmla="*/ 2147483646 h 181"/>
                <a:gd name="T18" fmla="*/ 2147483646 w 32"/>
                <a:gd name="T19" fmla="*/ 2147483646 h 181"/>
                <a:gd name="T20" fmla="*/ 2147483646 w 32"/>
                <a:gd name="T21" fmla="*/ 2147483646 h 181"/>
                <a:gd name="T22" fmla="*/ 2147483646 w 32"/>
                <a:gd name="T23" fmla="*/ 2147483646 h 181"/>
                <a:gd name="T24" fmla="*/ 2147483646 w 32"/>
                <a:gd name="T25" fmla="*/ 2147483646 h 181"/>
                <a:gd name="T26" fmla="*/ 2147483646 w 32"/>
                <a:gd name="T27" fmla="*/ 2147483646 h 181"/>
                <a:gd name="T28" fmla="*/ 2147483646 w 32"/>
                <a:gd name="T29" fmla="*/ 2147483646 h 181"/>
                <a:gd name="T30" fmla="*/ 2147483646 w 32"/>
                <a:gd name="T31" fmla="*/ 2147483646 h 181"/>
                <a:gd name="T32" fmla="*/ 2147483646 w 32"/>
                <a:gd name="T33" fmla="*/ 2147483646 h 181"/>
                <a:gd name="T34" fmla="*/ 2147483646 w 32"/>
                <a:gd name="T35" fmla="*/ 2147483646 h 181"/>
                <a:gd name="T36" fmla="*/ 2147483646 w 32"/>
                <a:gd name="T37" fmla="*/ 2147483646 h 181"/>
                <a:gd name="T38" fmla="*/ 2147483646 w 32"/>
                <a:gd name="T39" fmla="*/ 2147483646 h 181"/>
                <a:gd name="T40" fmla="*/ 2147483646 w 32"/>
                <a:gd name="T41" fmla="*/ 2147483646 h 181"/>
                <a:gd name="T42" fmla="*/ 2147483646 w 32"/>
                <a:gd name="T43" fmla="*/ 2147483646 h 181"/>
                <a:gd name="T44" fmla="*/ 2147483646 w 32"/>
                <a:gd name="T45" fmla="*/ 2147483646 h 181"/>
                <a:gd name="T46" fmla="*/ 2147483646 w 32"/>
                <a:gd name="T47" fmla="*/ 2147483646 h 181"/>
                <a:gd name="T48" fmla="*/ 2147483646 w 32"/>
                <a:gd name="T49" fmla="*/ 2147483646 h 181"/>
                <a:gd name="T50" fmla="*/ 2147483646 w 32"/>
                <a:gd name="T51" fmla="*/ 2147483646 h 181"/>
                <a:gd name="T52" fmla="*/ 2147483646 w 32"/>
                <a:gd name="T53" fmla="*/ 2147483646 h 181"/>
                <a:gd name="T54" fmla="*/ 2147483646 w 32"/>
                <a:gd name="T55" fmla="*/ 2147483646 h 181"/>
                <a:gd name="T56" fmla="*/ 0 w 32"/>
                <a:gd name="T57" fmla="*/ 2147483646 h 181"/>
                <a:gd name="T58" fmla="*/ 2147483646 w 32"/>
                <a:gd name="T59" fmla="*/ 2147483646 h 181"/>
                <a:gd name="T60" fmla="*/ 2147483646 w 32"/>
                <a:gd name="T61" fmla="*/ 2147483646 h 181"/>
                <a:gd name="T62" fmla="*/ 2147483646 w 32"/>
                <a:gd name="T63" fmla="*/ 0 h 18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2"/>
                <a:gd name="T97" fmla="*/ 0 h 181"/>
                <a:gd name="T98" fmla="*/ 32 w 32"/>
                <a:gd name="T99" fmla="*/ 181 h 18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2" h="181">
                  <a:moveTo>
                    <a:pt x="14" y="0"/>
                  </a:moveTo>
                  <a:cubicBezTo>
                    <a:pt x="14" y="0"/>
                    <a:pt x="12" y="1"/>
                    <a:pt x="11" y="2"/>
                  </a:cubicBezTo>
                  <a:cubicBezTo>
                    <a:pt x="9" y="4"/>
                    <a:pt x="5" y="9"/>
                    <a:pt x="4" y="12"/>
                  </a:cubicBezTo>
                  <a:cubicBezTo>
                    <a:pt x="3" y="16"/>
                    <a:pt x="2" y="17"/>
                    <a:pt x="2" y="17"/>
                  </a:cubicBezTo>
                  <a:lnTo>
                    <a:pt x="4" y="19"/>
                  </a:lnTo>
                  <a:lnTo>
                    <a:pt x="2" y="19"/>
                  </a:lnTo>
                  <a:cubicBezTo>
                    <a:pt x="2" y="19"/>
                    <a:pt x="1" y="22"/>
                    <a:pt x="1" y="23"/>
                  </a:cubicBezTo>
                  <a:cubicBezTo>
                    <a:pt x="1" y="25"/>
                    <a:pt x="1" y="29"/>
                    <a:pt x="1" y="29"/>
                  </a:cubicBezTo>
                  <a:cubicBezTo>
                    <a:pt x="1" y="29"/>
                    <a:pt x="2" y="28"/>
                    <a:pt x="3" y="2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6"/>
                    <a:pt x="4" y="27"/>
                    <a:pt x="3" y="28"/>
                  </a:cubicBezTo>
                  <a:cubicBezTo>
                    <a:pt x="2" y="29"/>
                    <a:pt x="1" y="30"/>
                    <a:pt x="1" y="30"/>
                  </a:cubicBezTo>
                  <a:lnTo>
                    <a:pt x="2" y="43"/>
                  </a:lnTo>
                  <a:lnTo>
                    <a:pt x="5" y="69"/>
                  </a:lnTo>
                  <a:lnTo>
                    <a:pt x="8" y="90"/>
                  </a:lnTo>
                  <a:lnTo>
                    <a:pt x="13" y="125"/>
                  </a:lnTo>
                  <a:lnTo>
                    <a:pt x="18" y="149"/>
                  </a:lnTo>
                  <a:cubicBezTo>
                    <a:pt x="18" y="149"/>
                    <a:pt x="23" y="169"/>
                    <a:pt x="25" y="172"/>
                  </a:cubicBezTo>
                  <a:cubicBezTo>
                    <a:pt x="26" y="175"/>
                    <a:pt x="28" y="179"/>
                    <a:pt x="29" y="179"/>
                  </a:cubicBezTo>
                  <a:cubicBezTo>
                    <a:pt x="30" y="180"/>
                    <a:pt x="32" y="180"/>
                    <a:pt x="32" y="180"/>
                  </a:cubicBezTo>
                  <a:cubicBezTo>
                    <a:pt x="32" y="180"/>
                    <a:pt x="31" y="181"/>
                    <a:pt x="30" y="181"/>
                  </a:cubicBezTo>
                  <a:cubicBezTo>
                    <a:pt x="28" y="181"/>
                    <a:pt x="25" y="176"/>
                    <a:pt x="24" y="174"/>
                  </a:cubicBezTo>
                  <a:cubicBezTo>
                    <a:pt x="24" y="171"/>
                    <a:pt x="17" y="147"/>
                    <a:pt x="17" y="147"/>
                  </a:cubicBezTo>
                  <a:lnTo>
                    <a:pt x="13" y="125"/>
                  </a:lnTo>
                  <a:lnTo>
                    <a:pt x="9" y="102"/>
                  </a:lnTo>
                  <a:lnTo>
                    <a:pt x="6" y="78"/>
                  </a:lnTo>
                  <a:lnTo>
                    <a:pt x="3" y="57"/>
                  </a:lnTo>
                  <a:lnTo>
                    <a:pt x="1" y="32"/>
                  </a:lnTo>
                  <a:cubicBezTo>
                    <a:pt x="1" y="32"/>
                    <a:pt x="0" y="29"/>
                    <a:pt x="0" y="22"/>
                  </a:cubicBezTo>
                  <a:cubicBezTo>
                    <a:pt x="0" y="16"/>
                    <a:pt x="3" y="9"/>
                    <a:pt x="5" y="7"/>
                  </a:cubicBezTo>
                  <a:cubicBezTo>
                    <a:pt x="7" y="4"/>
                    <a:pt x="9" y="2"/>
                    <a:pt x="11" y="1"/>
                  </a:cubicBezTo>
                  <a:cubicBezTo>
                    <a:pt x="12" y="0"/>
                    <a:pt x="14" y="0"/>
                    <a:pt x="14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7" name="Freeform 37"/>
            <p:cNvSpPr>
              <a:spLocks noChangeArrowheads="1"/>
            </p:cNvSpPr>
            <p:nvPr/>
          </p:nvSpPr>
          <p:spPr bwMode="auto">
            <a:xfrm rot="4620000">
              <a:off x="5313" y="2137"/>
              <a:ext cx="95" cy="125"/>
            </a:xfrm>
            <a:custGeom>
              <a:avLst/>
              <a:gdLst>
                <a:gd name="T0" fmla="*/ 2147483646 w 9"/>
                <a:gd name="T1" fmla="*/ 0 h 18"/>
                <a:gd name="T2" fmla="*/ 2147483646 w 9"/>
                <a:gd name="T3" fmla="*/ 2147483646 h 18"/>
                <a:gd name="T4" fmla="*/ 0 w 9"/>
                <a:gd name="T5" fmla="*/ 2147483646 h 18"/>
                <a:gd name="T6" fmla="*/ 2147483646 w 9"/>
                <a:gd name="T7" fmla="*/ 2147483646 h 18"/>
                <a:gd name="T8" fmla="*/ 2147483646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6" y="0"/>
                  </a:moveTo>
                  <a:cubicBezTo>
                    <a:pt x="9" y="5"/>
                    <a:pt x="9" y="14"/>
                    <a:pt x="4" y="17"/>
                  </a:cubicBezTo>
                  <a:cubicBezTo>
                    <a:pt x="2" y="18"/>
                    <a:pt x="0" y="18"/>
                    <a:pt x="0" y="16"/>
                  </a:cubicBezTo>
                  <a:cubicBezTo>
                    <a:pt x="0" y="16"/>
                    <a:pt x="0" y="17"/>
                    <a:pt x="3" y="16"/>
                  </a:cubicBezTo>
                  <a:cubicBezTo>
                    <a:pt x="9" y="14"/>
                    <a:pt x="7" y="5"/>
                    <a:pt x="6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8" name="Freeform 38"/>
            <p:cNvSpPr>
              <a:spLocks noChangeArrowheads="1"/>
            </p:cNvSpPr>
            <p:nvPr/>
          </p:nvSpPr>
          <p:spPr bwMode="auto">
            <a:xfrm rot="4620000">
              <a:off x="3880" y="2541"/>
              <a:ext cx="170" cy="104"/>
            </a:xfrm>
            <a:custGeom>
              <a:avLst/>
              <a:gdLst>
                <a:gd name="T0" fmla="*/ 0 w 16"/>
                <a:gd name="T1" fmla="*/ 0 h 15"/>
                <a:gd name="T2" fmla="*/ 2147483646 w 16"/>
                <a:gd name="T3" fmla="*/ 2147483646 h 15"/>
                <a:gd name="T4" fmla="*/ 2147483646 w 16"/>
                <a:gd name="T5" fmla="*/ 2147483646 h 15"/>
                <a:gd name="T6" fmla="*/ 2147483646 w 16"/>
                <a:gd name="T7" fmla="*/ 2147483646 h 15"/>
                <a:gd name="T8" fmla="*/ 2147483646 w 16"/>
                <a:gd name="T9" fmla="*/ 2147483646 h 15"/>
                <a:gd name="T10" fmla="*/ 2147483646 w 16"/>
                <a:gd name="T11" fmla="*/ 2147483646 h 15"/>
                <a:gd name="T12" fmla="*/ 2147483646 w 16"/>
                <a:gd name="T13" fmla="*/ 2147483646 h 15"/>
                <a:gd name="T14" fmla="*/ 2147483646 w 16"/>
                <a:gd name="T15" fmla="*/ 2147483646 h 15"/>
                <a:gd name="T16" fmla="*/ 2147483646 w 16"/>
                <a:gd name="T17" fmla="*/ 2147483646 h 15"/>
                <a:gd name="T18" fmla="*/ 2147483646 w 16"/>
                <a:gd name="T19" fmla="*/ 2147483646 h 15"/>
                <a:gd name="T20" fmla="*/ 0 w 16"/>
                <a:gd name="T21" fmla="*/ 0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15"/>
                <a:gd name="T35" fmla="*/ 16 w 16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15">
                  <a:moveTo>
                    <a:pt x="0" y="0"/>
                  </a:moveTo>
                  <a:cubicBezTo>
                    <a:pt x="0" y="0"/>
                    <a:pt x="3" y="1"/>
                    <a:pt x="3" y="2"/>
                  </a:cubicBezTo>
                  <a:cubicBezTo>
                    <a:pt x="3" y="4"/>
                    <a:pt x="3" y="5"/>
                    <a:pt x="4" y="5"/>
                  </a:cubicBezTo>
                  <a:cubicBezTo>
                    <a:pt x="8" y="6"/>
                    <a:pt x="6" y="10"/>
                    <a:pt x="9" y="10"/>
                  </a:cubicBezTo>
                  <a:cubicBezTo>
                    <a:pt x="10" y="10"/>
                    <a:pt x="10" y="13"/>
                    <a:pt x="10" y="13"/>
                  </a:cubicBezTo>
                  <a:cubicBezTo>
                    <a:pt x="12" y="15"/>
                    <a:pt x="14" y="14"/>
                    <a:pt x="15" y="12"/>
                  </a:cubicBezTo>
                  <a:cubicBezTo>
                    <a:pt x="14" y="10"/>
                    <a:pt x="15" y="8"/>
                    <a:pt x="16" y="7"/>
                  </a:cubicBezTo>
                  <a:cubicBezTo>
                    <a:pt x="13" y="7"/>
                    <a:pt x="14" y="11"/>
                    <a:pt x="12" y="11"/>
                  </a:cubicBezTo>
                  <a:cubicBezTo>
                    <a:pt x="10" y="11"/>
                    <a:pt x="9" y="7"/>
                    <a:pt x="8" y="6"/>
                  </a:cubicBezTo>
                  <a:cubicBezTo>
                    <a:pt x="8" y="8"/>
                    <a:pt x="5" y="3"/>
                    <a:pt x="5" y="2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49" name="Freeform 39"/>
            <p:cNvSpPr>
              <a:spLocks noChangeArrowheads="1"/>
            </p:cNvSpPr>
            <p:nvPr/>
          </p:nvSpPr>
          <p:spPr bwMode="auto">
            <a:xfrm rot="4620000">
              <a:off x="3803" y="2383"/>
              <a:ext cx="192" cy="34"/>
            </a:xfrm>
            <a:custGeom>
              <a:avLst/>
              <a:gdLst>
                <a:gd name="T0" fmla="*/ 0 w 18"/>
                <a:gd name="T1" fmla="*/ 2147483646 h 5"/>
                <a:gd name="T2" fmla="*/ 2147483646 w 18"/>
                <a:gd name="T3" fmla="*/ 2147483646 h 5"/>
                <a:gd name="T4" fmla="*/ 2147483646 w 18"/>
                <a:gd name="T5" fmla="*/ 2147483646 h 5"/>
                <a:gd name="T6" fmla="*/ 2147483646 w 18"/>
                <a:gd name="T7" fmla="*/ 2147483646 h 5"/>
                <a:gd name="T8" fmla="*/ 2147483646 w 18"/>
                <a:gd name="T9" fmla="*/ 2147483646 h 5"/>
                <a:gd name="T10" fmla="*/ 2147483646 w 18"/>
                <a:gd name="T11" fmla="*/ 0 h 5"/>
                <a:gd name="T12" fmla="*/ 2147483646 w 18"/>
                <a:gd name="T13" fmla="*/ 2147483646 h 5"/>
                <a:gd name="T14" fmla="*/ 2147483646 w 18"/>
                <a:gd name="T15" fmla="*/ 2147483646 h 5"/>
                <a:gd name="T16" fmla="*/ 2147483646 w 18"/>
                <a:gd name="T17" fmla="*/ 2147483646 h 5"/>
                <a:gd name="T18" fmla="*/ 2147483646 w 18"/>
                <a:gd name="T19" fmla="*/ 2147483646 h 5"/>
                <a:gd name="T20" fmla="*/ 0 w 18"/>
                <a:gd name="T21" fmla="*/ 2147483646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5"/>
                <a:gd name="T35" fmla="*/ 18 w 18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5">
                  <a:moveTo>
                    <a:pt x="0" y="4"/>
                  </a:moveTo>
                  <a:cubicBezTo>
                    <a:pt x="0" y="4"/>
                    <a:pt x="3" y="5"/>
                    <a:pt x="4" y="5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2" y="2"/>
                    <a:pt x="13" y="1"/>
                    <a:pt x="15" y="1"/>
                  </a:cubicBezTo>
                  <a:cubicBezTo>
                    <a:pt x="16" y="1"/>
                    <a:pt x="18" y="2"/>
                    <a:pt x="18" y="2"/>
                  </a:cubicBezTo>
                  <a:cubicBezTo>
                    <a:pt x="18" y="2"/>
                    <a:pt x="17" y="0"/>
                    <a:pt x="15" y="0"/>
                  </a:cubicBezTo>
                  <a:cubicBezTo>
                    <a:pt x="13" y="0"/>
                    <a:pt x="12" y="0"/>
                    <a:pt x="10" y="2"/>
                  </a:cubicBezTo>
                  <a:cubicBezTo>
                    <a:pt x="8" y="3"/>
                    <a:pt x="7" y="4"/>
                    <a:pt x="6" y="4"/>
                  </a:cubicBezTo>
                  <a:cubicBezTo>
                    <a:pt x="4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4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0" name="Freeform 40"/>
            <p:cNvSpPr>
              <a:spLocks noChangeArrowheads="1"/>
            </p:cNvSpPr>
            <p:nvPr/>
          </p:nvSpPr>
          <p:spPr bwMode="auto">
            <a:xfrm rot="4620000">
              <a:off x="3952" y="2366"/>
              <a:ext cx="63" cy="27"/>
            </a:xfrm>
            <a:custGeom>
              <a:avLst/>
              <a:gdLst>
                <a:gd name="T0" fmla="*/ 0 w 6"/>
                <a:gd name="T1" fmla="*/ 2147483646 h 4"/>
                <a:gd name="T2" fmla="*/ 2147483646 w 6"/>
                <a:gd name="T3" fmla="*/ 2147483646 h 4"/>
                <a:gd name="T4" fmla="*/ 2147483646 w 6"/>
                <a:gd name="T5" fmla="*/ 2147483646 h 4"/>
                <a:gd name="T6" fmla="*/ 0 w 6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4"/>
                <a:gd name="T14" fmla="*/ 6 w 6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4">
                  <a:moveTo>
                    <a:pt x="0" y="4"/>
                  </a:moveTo>
                  <a:cubicBezTo>
                    <a:pt x="3" y="2"/>
                    <a:pt x="4" y="2"/>
                    <a:pt x="6" y="2"/>
                  </a:cubicBezTo>
                  <a:cubicBezTo>
                    <a:pt x="5" y="2"/>
                    <a:pt x="3" y="0"/>
                    <a:pt x="2" y="2"/>
                  </a:cubicBezTo>
                  <a:cubicBezTo>
                    <a:pt x="2" y="2"/>
                    <a:pt x="0" y="4"/>
                    <a:pt x="0" y="4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1" name="Freeform 41"/>
            <p:cNvSpPr>
              <a:spLocks noChangeArrowheads="1"/>
            </p:cNvSpPr>
            <p:nvPr/>
          </p:nvSpPr>
          <p:spPr bwMode="auto">
            <a:xfrm rot="4620000">
              <a:off x="4001" y="2562"/>
              <a:ext cx="20" cy="20"/>
            </a:xfrm>
            <a:custGeom>
              <a:avLst/>
              <a:gdLst>
                <a:gd name="T0" fmla="*/ 2147483646 w 2"/>
                <a:gd name="T1" fmla="*/ 0 h 3"/>
                <a:gd name="T2" fmla="*/ 2147483646 w 2"/>
                <a:gd name="T3" fmla="*/ 2147483646 h 3"/>
                <a:gd name="T4" fmla="*/ 2147483646 w 2"/>
                <a:gd name="T5" fmla="*/ 2147483646 h 3"/>
                <a:gd name="T6" fmla="*/ 2147483646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2" name="Freeform 42"/>
            <p:cNvSpPr>
              <a:spLocks noChangeArrowheads="1"/>
            </p:cNvSpPr>
            <p:nvPr/>
          </p:nvSpPr>
          <p:spPr bwMode="auto">
            <a:xfrm rot="4620000">
              <a:off x="3995" y="2596"/>
              <a:ext cx="20" cy="20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147483646 h 3"/>
                <a:gd name="T4" fmla="*/ 0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0" y="0"/>
                  </a:moveTo>
                  <a:cubicBezTo>
                    <a:pt x="0" y="0"/>
                    <a:pt x="0" y="3"/>
                    <a:pt x="0" y="3"/>
                  </a:cubicBezTo>
                  <a:cubicBezTo>
                    <a:pt x="2" y="3"/>
                    <a:pt x="0" y="0"/>
                    <a:pt x="0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3" name="Freeform 43"/>
            <p:cNvSpPr>
              <a:spLocks noChangeArrowheads="1"/>
            </p:cNvSpPr>
            <p:nvPr/>
          </p:nvSpPr>
          <p:spPr bwMode="auto">
            <a:xfrm rot="4620000">
              <a:off x="3986" y="2620"/>
              <a:ext cx="20" cy="20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147483646 h 3"/>
                <a:gd name="T4" fmla="*/ 0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0" y="0"/>
                  </a:moveTo>
                  <a:cubicBezTo>
                    <a:pt x="0" y="0"/>
                    <a:pt x="0" y="3"/>
                    <a:pt x="0" y="3"/>
                  </a:cubicBezTo>
                  <a:cubicBezTo>
                    <a:pt x="2" y="3"/>
                    <a:pt x="1" y="1"/>
                    <a:pt x="0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4" name="Freeform 44"/>
            <p:cNvSpPr>
              <a:spLocks noChangeArrowheads="1"/>
            </p:cNvSpPr>
            <p:nvPr/>
          </p:nvSpPr>
          <p:spPr bwMode="auto">
            <a:xfrm rot="4620000">
              <a:off x="5344" y="2092"/>
              <a:ext cx="74" cy="48"/>
            </a:xfrm>
            <a:custGeom>
              <a:avLst/>
              <a:gdLst>
                <a:gd name="T0" fmla="*/ 2147483646 w 7"/>
                <a:gd name="T1" fmla="*/ 2147483646 h 7"/>
                <a:gd name="T2" fmla="*/ 2147483646 w 7"/>
                <a:gd name="T3" fmla="*/ 2147483646 h 7"/>
                <a:gd name="T4" fmla="*/ 2147483646 w 7"/>
                <a:gd name="T5" fmla="*/ 2147483646 h 7"/>
                <a:gd name="T6" fmla="*/ 0 60000 65536"/>
                <a:gd name="T7" fmla="*/ 0 60000 65536"/>
                <a:gd name="T8" fmla="*/ 0 60000 65536"/>
                <a:gd name="T9" fmla="*/ 0 w 7"/>
                <a:gd name="T10" fmla="*/ 0 h 7"/>
                <a:gd name="T11" fmla="*/ 7 w 7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7">
                  <a:moveTo>
                    <a:pt x="2" y="5"/>
                  </a:moveTo>
                  <a:cubicBezTo>
                    <a:pt x="0" y="0"/>
                    <a:pt x="7" y="0"/>
                    <a:pt x="6" y="4"/>
                  </a:cubicBezTo>
                  <a:cubicBezTo>
                    <a:pt x="6" y="7"/>
                    <a:pt x="3" y="6"/>
                    <a:pt x="2" y="5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5" name="Freeform 45"/>
            <p:cNvSpPr>
              <a:spLocks noChangeArrowheads="1"/>
            </p:cNvSpPr>
            <p:nvPr/>
          </p:nvSpPr>
          <p:spPr bwMode="auto">
            <a:xfrm rot="4620000">
              <a:off x="5246" y="2018"/>
              <a:ext cx="117" cy="55"/>
            </a:xfrm>
            <a:custGeom>
              <a:avLst/>
              <a:gdLst>
                <a:gd name="T0" fmla="*/ 2147483646 w 11"/>
                <a:gd name="T1" fmla="*/ 0 h 8"/>
                <a:gd name="T2" fmla="*/ 2147483646 w 11"/>
                <a:gd name="T3" fmla="*/ 2147483646 h 8"/>
                <a:gd name="T4" fmla="*/ 2147483646 w 11"/>
                <a:gd name="T5" fmla="*/ 2147483646 h 8"/>
                <a:gd name="T6" fmla="*/ 0 w 11"/>
                <a:gd name="T7" fmla="*/ 2147483646 h 8"/>
                <a:gd name="T8" fmla="*/ 2147483646 w 11"/>
                <a:gd name="T9" fmla="*/ 0 h 8"/>
                <a:gd name="T10" fmla="*/ 2147483646 w 11"/>
                <a:gd name="T11" fmla="*/ 2147483646 h 8"/>
                <a:gd name="T12" fmla="*/ 2147483646 w 11"/>
                <a:gd name="T13" fmla="*/ 0 h 8"/>
                <a:gd name="T14" fmla="*/ 2147483646 w 11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8"/>
                <a:gd name="T26" fmla="*/ 11 w 11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8">
                  <a:moveTo>
                    <a:pt x="7" y="0"/>
                  </a:moveTo>
                  <a:cubicBezTo>
                    <a:pt x="6" y="2"/>
                    <a:pt x="4" y="3"/>
                    <a:pt x="2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4" y="4"/>
                    <a:pt x="2" y="6"/>
                    <a:pt x="0" y="8"/>
                  </a:cubicBezTo>
                  <a:cubicBezTo>
                    <a:pt x="4" y="5"/>
                    <a:pt x="8" y="3"/>
                    <a:pt x="11" y="0"/>
                  </a:cubicBezTo>
                  <a:cubicBezTo>
                    <a:pt x="9" y="0"/>
                    <a:pt x="8" y="1"/>
                    <a:pt x="7" y="2"/>
                  </a:cubicBezTo>
                  <a:cubicBezTo>
                    <a:pt x="7" y="1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6" name="Freeform 46"/>
            <p:cNvSpPr>
              <a:spLocks noChangeArrowheads="1"/>
            </p:cNvSpPr>
            <p:nvPr/>
          </p:nvSpPr>
          <p:spPr bwMode="auto">
            <a:xfrm rot="4620000">
              <a:off x="5272" y="2052"/>
              <a:ext cx="63" cy="20"/>
            </a:xfrm>
            <a:custGeom>
              <a:avLst/>
              <a:gdLst>
                <a:gd name="T0" fmla="*/ 0 w 6"/>
                <a:gd name="T1" fmla="*/ 2147483646 h 3"/>
                <a:gd name="T2" fmla="*/ 2147483646 w 6"/>
                <a:gd name="T3" fmla="*/ 0 h 3"/>
                <a:gd name="T4" fmla="*/ 0 w 6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6"/>
                <a:gd name="T10" fmla="*/ 0 h 3"/>
                <a:gd name="T11" fmla="*/ 6 w 6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3">
                  <a:moveTo>
                    <a:pt x="0" y="3"/>
                  </a:moveTo>
                  <a:cubicBezTo>
                    <a:pt x="2" y="1"/>
                    <a:pt x="3" y="1"/>
                    <a:pt x="6" y="0"/>
                  </a:cubicBezTo>
                  <a:cubicBezTo>
                    <a:pt x="4" y="1"/>
                    <a:pt x="2" y="2"/>
                    <a:pt x="0" y="3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7" name="Freeform 47"/>
            <p:cNvSpPr>
              <a:spLocks noChangeArrowheads="1"/>
            </p:cNvSpPr>
            <p:nvPr/>
          </p:nvSpPr>
          <p:spPr bwMode="auto">
            <a:xfrm rot="4620000">
              <a:off x="5279" y="2064"/>
              <a:ext cx="31" cy="13"/>
            </a:xfrm>
            <a:custGeom>
              <a:avLst/>
              <a:gdLst>
                <a:gd name="T0" fmla="*/ 0 w 3"/>
                <a:gd name="T1" fmla="*/ 2147483646 h 2"/>
                <a:gd name="T2" fmla="*/ 2147483646 w 3"/>
                <a:gd name="T3" fmla="*/ 0 h 2"/>
                <a:gd name="T4" fmla="*/ 0 w 3"/>
                <a:gd name="T5" fmla="*/ 2147483646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8" name="Freeform 48"/>
            <p:cNvSpPr>
              <a:spLocks noChangeArrowheads="1"/>
            </p:cNvSpPr>
            <p:nvPr/>
          </p:nvSpPr>
          <p:spPr bwMode="auto">
            <a:xfrm rot="4620000">
              <a:off x="5208" y="1849"/>
              <a:ext cx="42" cy="20"/>
            </a:xfrm>
            <a:custGeom>
              <a:avLst/>
              <a:gdLst>
                <a:gd name="T0" fmla="*/ 2147483646 w 4"/>
                <a:gd name="T1" fmla="*/ 0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2147483646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4" y="0"/>
                  </a:moveTo>
                  <a:cubicBezTo>
                    <a:pt x="2" y="0"/>
                    <a:pt x="0" y="1"/>
                    <a:pt x="1" y="3"/>
                  </a:cubicBezTo>
                  <a:cubicBezTo>
                    <a:pt x="2" y="2"/>
                    <a:pt x="3" y="1"/>
                    <a:pt x="3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59" name="Freeform 49"/>
            <p:cNvSpPr>
              <a:spLocks noChangeArrowheads="1"/>
            </p:cNvSpPr>
            <p:nvPr/>
          </p:nvSpPr>
          <p:spPr bwMode="auto">
            <a:xfrm rot="4620000">
              <a:off x="5223" y="1898"/>
              <a:ext cx="31" cy="41"/>
            </a:xfrm>
            <a:custGeom>
              <a:avLst/>
              <a:gdLst>
                <a:gd name="T0" fmla="*/ 0 w 3"/>
                <a:gd name="T1" fmla="*/ 0 h 6"/>
                <a:gd name="T2" fmla="*/ 2147483646 w 3"/>
                <a:gd name="T3" fmla="*/ 2147483646 h 6"/>
                <a:gd name="T4" fmla="*/ 2147483646 w 3"/>
                <a:gd name="T5" fmla="*/ 2147483646 h 6"/>
                <a:gd name="T6" fmla="*/ 2147483646 w 3"/>
                <a:gd name="T7" fmla="*/ 2147483646 h 6"/>
                <a:gd name="T8" fmla="*/ 0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0" y="0"/>
                  </a:moveTo>
                  <a:cubicBezTo>
                    <a:pt x="0" y="2"/>
                    <a:pt x="1" y="2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3" y="4"/>
                    <a:pt x="2" y="3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0" name="Freeform 50"/>
            <p:cNvSpPr>
              <a:spLocks noChangeArrowheads="1"/>
            </p:cNvSpPr>
            <p:nvPr/>
          </p:nvSpPr>
          <p:spPr bwMode="auto">
            <a:xfrm rot="4620000">
              <a:off x="5255" y="1845"/>
              <a:ext cx="31" cy="20"/>
            </a:xfrm>
            <a:custGeom>
              <a:avLst/>
              <a:gdLst>
                <a:gd name="T0" fmla="*/ 2147483646 w 3"/>
                <a:gd name="T1" fmla="*/ 2147483646 h 3"/>
                <a:gd name="T2" fmla="*/ 0 w 3"/>
                <a:gd name="T3" fmla="*/ 2147483646 h 3"/>
                <a:gd name="T4" fmla="*/ 2147483646 w 3"/>
                <a:gd name="T5" fmla="*/ 2147483646 h 3"/>
                <a:gd name="T6" fmla="*/ 2147483646 w 3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3" y="1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2"/>
                    <a:pt x="2" y="1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1" name="Freeform 51"/>
            <p:cNvSpPr>
              <a:spLocks noChangeArrowheads="1"/>
            </p:cNvSpPr>
            <p:nvPr/>
          </p:nvSpPr>
          <p:spPr bwMode="auto">
            <a:xfrm rot="4620000">
              <a:off x="5188" y="1806"/>
              <a:ext cx="20" cy="34"/>
            </a:xfrm>
            <a:custGeom>
              <a:avLst/>
              <a:gdLst>
                <a:gd name="T0" fmla="*/ 2147483646 w 2"/>
                <a:gd name="T1" fmla="*/ 0 h 5"/>
                <a:gd name="T2" fmla="*/ 2147483646 w 2"/>
                <a:gd name="T3" fmla="*/ 2147483646 h 5"/>
                <a:gd name="T4" fmla="*/ 2147483646 w 2"/>
                <a:gd name="T5" fmla="*/ 0 h 5"/>
                <a:gd name="T6" fmla="*/ 0 60000 65536"/>
                <a:gd name="T7" fmla="*/ 0 60000 65536"/>
                <a:gd name="T8" fmla="*/ 0 60000 65536"/>
                <a:gd name="T9" fmla="*/ 0 w 2"/>
                <a:gd name="T10" fmla="*/ 0 h 5"/>
                <a:gd name="T11" fmla="*/ 2 w 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5">
                  <a:moveTo>
                    <a:pt x="2" y="0"/>
                  </a:moveTo>
                  <a:cubicBezTo>
                    <a:pt x="1" y="1"/>
                    <a:pt x="0" y="4"/>
                    <a:pt x="2" y="5"/>
                  </a:cubicBezTo>
                  <a:cubicBezTo>
                    <a:pt x="2" y="3"/>
                    <a:pt x="2" y="1"/>
                    <a:pt x="2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2" name="Freeform 52"/>
            <p:cNvSpPr>
              <a:spLocks noChangeArrowheads="1"/>
            </p:cNvSpPr>
            <p:nvPr/>
          </p:nvSpPr>
          <p:spPr bwMode="auto">
            <a:xfrm rot="4620000">
              <a:off x="5193" y="1834"/>
              <a:ext cx="20" cy="20"/>
            </a:xfrm>
            <a:custGeom>
              <a:avLst/>
              <a:gdLst>
                <a:gd name="T0" fmla="*/ 2147483646 w 2"/>
                <a:gd name="T1" fmla="*/ 0 h 3"/>
                <a:gd name="T2" fmla="*/ 2147483646 w 2"/>
                <a:gd name="T3" fmla="*/ 2147483646 h 3"/>
                <a:gd name="T4" fmla="*/ 2147483646 w 2"/>
                <a:gd name="T5" fmla="*/ 0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1" y="0"/>
                  </a:moveTo>
                  <a:cubicBezTo>
                    <a:pt x="1" y="2"/>
                    <a:pt x="0" y="3"/>
                    <a:pt x="2" y="3"/>
                  </a:cubicBezTo>
                  <a:cubicBezTo>
                    <a:pt x="2" y="2"/>
                    <a:pt x="2" y="2"/>
                    <a:pt x="1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3" name="Freeform 53"/>
            <p:cNvSpPr>
              <a:spLocks noChangeArrowheads="1"/>
            </p:cNvSpPr>
            <p:nvPr/>
          </p:nvSpPr>
          <p:spPr bwMode="auto">
            <a:xfrm rot="4620000">
              <a:off x="4397" y="1613"/>
              <a:ext cx="353" cy="1185"/>
            </a:xfrm>
            <a:custGeom>
              <a:avLst/>
              <a:gdLst>
                <a:gd name="T0" fmla="*/ 2147483646 w 33"/>
                <a:gd name="T1" fmla="*/ 0 h 169"/>
                <a:gd name="T2" fmla="*/ 0 w 33"/>
                <a:gd name="T3" fmla="*/ 2147483646 h 169"/>
                <a:gd name="T4" fmla="*/ 2147483646 w 33"/>
                <a:gd name="T5" fmla="*/ 2147483646 h 169"/>
                <a:gd name="T6" fmla="*/ 2147483646 w 33"/>
                <a:gd name="T7" fmla="*/ 2147483646 h 169"/>
                <a:gd name="T8" fmla="*/ 2147483646 w 33"/>
                <a:gd name="T9" fmla="*/ 2147483646 h 169"/>
                <a:gd name="T10" fmla="*/ 2147483646 w 33"/>
                <a:gd name="T11" fmla="*/ 2147483646 h 169"/>
                <a:gd name="T12" fmla="*/ 2147483646 w 33"/>
                <a:gd name="T13" fmla="*/ 2147483646 h 169"/>
                <a:gd name="T14" fmla="*/ 2147483646 w 33"/>
                <a:gd name="T15" fmla="*/ 2147483646 h 169"/>
                <a:gd name="T16" fmla="*/ 2147483646 w 33"/>
                <a:gd name="T17" fmla="*/ 2147483646 h 169"/>
                <a:gd name="T18" fmla="*/ 2147483646 w 33"/>
                <a:gd name="T19" fmla="*/ 2147483646 h 169"/>
                <a:gd name="T20" fmla="*/ 2147483646 w 33"/>
                <a:gd name="T21" fmla="*/ 2147483646 h 169"/>
                <a:gd name="T22" fmla="*/ 2147483646 w 33"/>
                <a:gd name="T23" fmla="*/ 2147483646 h 169"/>
                <a:gd name="T24" fmla="*/ 2147483646 w 33"/>
                <a:gd name="T25" fmla="*/ 2147483646 h 169"/>
                <a:gd name="T26" fmla="*/ 2147483646 w 33"/>
                <a:gd name="T27" fmla="*/ 2147483646 h 169"/>
                <a:gd name="T28" fmla="*/ 2147483646 w 33"/>
                <a:gd name="T29" fmla="*/ 2147483646 h 169"/>
                <a:gd name="T30" fmla="*/ 2147483646 w 33"/>
                <a:gd name="T31" fmla="*/ 0 h 1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"/>
                <a:gd name="T49" fmla="*/ 0 h 169"/>
                <a:gd name="T50" fmla="*/ 33 w 33"/>
                <a:gd name="T51" fmla="*/ 169 h 1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" h="169">
                  <a:moveTo>
                    <a:pt x="2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6" y="47"/>
                    <a:pt x="7" y="59"/>
                  </a:cubicBezTo>
                  <a:cubicBezTo>
                    <a:pt x="9" y="70"/>
                    <a:pt x="17" y="123"/>
                    <a:pt x="17" y="123"/>
                  </a:cubicBezTo>
                  <a:cubicBezTo>
                    <a:pt x="18" y="136"/>
                    <a:pt x="17" y="149"/>
                    <a:pt x="15" y="162"/>
                  </a:cubicBezTo>
                  <a:cubicBezTo>
                    <a:pt x="19" y="155"/>
                    <a:pt x="20" y="146"/>
                    <a:pt x="20" y="138"/>
                  </a:cubicBezTo>
                  <a:cubicBezTo>
                    <a:pt x="20" y="138"/>
                    <a:pt x="25" y="152"/>
                    <a:pt x="25" y="153"/>
                  </a:cubicBezTo>
                  <a:cubicBezTo>
                    <a:pt x="25" y="153"/>
                    <a:pt x="27" y="159"/>
                    <a:pt x="29" y="162"/>
                  </a:cubicBezTo>
                  <a:cubicBezTo>
                    <a:pt x="30" y="165"/>
                    <a:pt x="33" y="169"/>
                    <a:pt x="33" y="169"/>
                  </a:cubicBezTo>
                  <a:cubicBezTo>
                    <a:pt x="31" y="166"/>
                    <a:pt x="30" y="162"/>
                    <a:pt x="28" y="159"/>
                  </a:cubicBezTo>
                  <a:cubicBezTo>
                    <a:pt x="29" y="160"/>
                    <a:pt x="31" y="161"/>
                    <a:pt x="32" y="163"/>
                  </a:cubicBezTo>
                  <a:cubicBezTo>
                    <a:pt x="30" y="159"/>
                    <a:pt x="28" y="154"/>
                    <a:pt x="26" y="150"/>
                  </a:cubicBezTo>
                  <a:cubicBezTo>
                    <a:pt x="26" y="150"/>
                    <a:pt x="21" y="135"/>
                    <a:pt x="20" y="129"/>
                  </a:cubicBezTo>
                  <a:cubicBezTo>
                    <a:pt x="19" y="122"/>
                    <a:pt x="14" y="89"/>
                    <a:pt x="14" y="89"/>
                  </a:cubicBezTo>
                  <a:cubicBezTo>
                    <a:pt x="14" y="89"/>
                    <a:pt x="6" y="32"/>
                    <a:pt x="5" y="23"/>
                  </a:cubicBezTo>
                  <a:cubicBezTo>
                    <a:pt x="4" y="14"/>
                    <a:pt x="2" y="0"/>
                    <a:pt x="2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4" name="Freeform 54"/>
            <p:cNvSpPr>
              <a:spLocks noChangeArrowheads="1"/>
            </p:cNvSpPr>
            <p:nvPr/>
          </p:nvSpPr>
          <p:spPr bwMode="auto">
            <a:xfrm rot="4620000">
              <a:off x="3866" y="2283"/>
              <a:ext cx="52" cy="48"/>
            </a:xfrm>
            <a:custGeom>
              <a:avLst/>
              <a:gdLst>
                <a:gd name="T0" fmla="*/ 2147483646 w 5"/>
                <a:gd name="T1" fmla="*/ 0 h 7"/>
                <a:gd name="T2" fmla="*/ 2147483646 w 5"/>
                <a:gd name="T3" fmla="*/ 2147483646 h 7"/>
                <a:gd name="T4" fmla="*/ 2147483646 w 5"/>
                <a:gd name="T5" fmla="*/ 2147483646 h 7"/>
                <a:gd name="T6" fmla="*/ 2147483646 w 5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5" y="0"/>
                  </a:moveTo>
                  <a:cubicBezTo>
                    <a:pt x="5" y="0"/>
                    <a:pt x="5" y="5"/>
                    <a:pt x="4" y="6"/>
                  </a:cubicBezTo>
                  <a:cubicBezTo>
                    <a:pt x="3" y="7"/>
                    <a:pt x="0" y="7"/>
                    <a:pt x="1" y="5"/>
                  </a:cubicBezTo>
                  <a:cubicBezTo>
                    <a:pt x="4" y="6"/>
                    <a:pt x="4" y="3"/>
                    <a:pt x="5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5" name="Freeform 55"/>
            <p:cNvSpPr>
              <a:spLocks noChangeArrowheads="1"/>
            </p:cNvSpPr>
            <p:nvPr/>
          </p:nvSpPr>
          <p:spPr bwMode="auto">
            <a:xfrm rot="4620000">
              <a:off x="3883" y="2391"/>
              <a:ext cx="160" cy="41"/>
            </a:xfrm>
            <a:custGeom>
              <a:avLst/>
              <a:gdLst>
                <a:gd name="T0" fmla="*/ 0 w 15"/>
                <a:gd name="T1" fmla="*/ 2147483646 h 6"/>
                <a:gd name="T2" fmla="*/ 2147483646 w 15"/>
                <a:gd name="T3" fmla="*/ 2147483646 h 6"/>
                <a:gd name="T4" fmla="*/ 2147483646 w 15"/>
                <a:gd name="T5" fmla="*/ 2147483646 h 6"/>
                <a:gd name="T6" fmla="*/ 2147483646 w 15"/>
                <a:gd name="T7" fmla="*/ 2147483646 h 6"/>
                <a:gd name="T8" fmla="*/ 0 w 15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6"/>
                <a:gd name="T17" fmla="*/ 15 w 1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6">
                  <a:moveTo>
                    <a:pt x="0" y="4"/>
                  </a:moveTo>
                  <a:cubicBezTo>
                    <a:pt x="5" y="0"/>
                    <a:pt x="9" y="1"/>
                    <a:pt x="15" y="2"/>
                  </a:cubicBezTo>
                  <a:cubicBezTo>
                    <a:pt x="15" y="2"/>
                    <a:pt x="8" y="2"/>
                    <a:pt x="6" y="3"/>
                  </a:cubicBezTo>
                  <a:cubicBezTo>
                    <a:pt x="5" y="4"/>
                    <a:pt x="1" y="6"/>
                    <a:pt x="1" y="6"/>
                  </a:cubicBezTo>
                  <a:cubicBezTo>
                    <a:pt x="1" y="5"/>
                    <a:pt x="0" y="5"/>
                    <a:pt x="0" y="4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6" name="Freeform 56"/>
            <p:cNvSpPr>
              <a:spLocks noChangeArrowheads="1"/>
            </p:cNvSpPr>
            <p:nvPr/>
          </p:nvSpPr>
          <p:spPr bwMode="auto">
            <a:xfrm rot="4620000">
              <a:off x="3932" y="2564"/>
              <a:ext cx="52" cy="27"/>
            </a:xfrm>
            <a:custGeom>
              <a:avLst/>
              <a:gdLst>
                <a:gd name="T0" fmla="*/ 0 w 5"/>
                <a:gd name="T1" fmla="*/ 0 h 4"/>
                <a:gd name="T2" fmla="*/ 2147483646 w 5"/>
                <a:gd name="T3" fmla="*/ 2147483646 h 4"/>
                <a:gd name="T4" fmla="*/ 2147483646 w 5"/>
                <a:gd name="T5" fmla="*/ 2147483646 h 4"/>
                <a:gd name="T6" fmla="*/ 2147483646 w 5"/>
                <a:gd name="T7" fmla="*/ 2147483646 h 4"/>
                <a:gd name="T8" fmla="*/ 2147483646 w 5"/>
                <a:gd name="T9" fmla="*/ 2147483646 h 4"/>
                <a:gd name="T10" fmla="*/ 0 w 5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4"/>
                <a:gd name="T20" fmla="*/ 5 w 5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4">
                  <a:moveTo>
                    <a:pt x="0" y="0"/>
                  </a:moveTo>
                  <a:cubicBezTo>
                    <a:pt x="3" y="0"/>
                    <a:pt x="2" y="3"/>
                    <a:pt x="3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5" y="4"/>
                    <a:pt x="5" y="4"/>
                    <a:pt x="3" y="4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7" name="Freeform 57"/>
            <p:cNvSpPr>
              <a:spLocks noChangeArrowheads="1"/>
            </p:cNvSpPr>
            <p:nvPr/>
          </p:nvSpPr>
          <p:spPr bwMode="auto">
            <a:xfrm rot="4620000">
              <a:off x="5234" y="1838"/>
              <a:ext cx="10" cy="6"/>
            </a:xfrm>
            <a:custGeom>
              <a:avLst/>
              <a:gdLst>
                <a:gd name="T0" fmla="*/ 0 w 1"/>
                <a:gd name="T1" fmla="*/ 0 h 1"/>
                <a:gd name="T2" fmla="*/ 2147483646 w 1"/>
                <a:gd name="T3" fmla="*/ 0 h 1"/>
                <a:gd name="T4" fmla="*/ 2147483646 w 1"/>
                <a:gd name="T5" fmla="*/ 2147483646 h 1"/>
                <a:gd name="T6" fmla="*/ 0 w 1"/>
                <a:gd name="T7" fmla="*/ 2147483646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lnTo>
                    <a:pt x="0" y="0"/>
                  </a:ln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8" name="Freeform 58"/>
            <p:cNvSpPr>
              <a:spLocks noChangeArrowheads="1"/>
            </p:cNvSpPr>
            <p:nvPr/>
          </p:nvSpPr>
          <p:spPr bwMode="auto">
            <a:xfrm rot="4620000">
              <a:off x="5249" y="1853"/>
              <a:ext cx="10" cy="13"/>
            </a:xfrm>
            <a:custGeom>
              <a:avLst/>
              <a:gdLst>
                <a:gd name="T0" fmla="*/ 0 w 1"/>
                <a:gd name="T1" fmla="*/ 2147483646 h 2"/>
                <a:gd name="T2" fmla="*/ 0 w 1"/>
                <a:gd name="T3" fmla="*/ 2147483646 h 2"/>
                <a:gd name="T4" fmla="*/ 2147483646 w 1"/>
                <a:gd name="T5" fmla="*/ 2147483646 h 2"/>
                <a:gd name="T6" fmla="*/ 2147483646 w 1"/>
                <a:gd name="T7" fmla="*/ 0 h 2"/>
                <a:gd name="T8" fmla="*/ 2147483646 w 1"/>
                <a:gd name="T9" fmla="*/ 0 h 2"/>
                <a:gd name="T10" fmla="*/ 0 w 1"/>
                <a:gd name="T11" fmla="*/ 214748364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1"/>
                    <a:pt x="1" y="1"/>
                  </a:cubicBez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69" name="Freeform 59"/>
            <p:cNvSpPr>
              <a:spLocks noChangeArrowheads="1"/>
            </p:cNvSpPr>
            <p:nvPr/>
          </p:nvSpPr>
          <p:spPr bwMode="auto">
            <a:xfrm rot="4620000">
              <a:off x="5251" y="1878"/>
              <a:ext cx="10" cy="6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0 h 1"/>
                <a:gd name="T8" fmla="*/ 2147483646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F3F4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70" name="Freeform 60"/>
            <p:cNvSpPr>
              <a:spLocks noChangeArrowheads="1"/>
            </p:cNvSpPr>
            <p:nvPr/>
          </p:nvSpPr>
          <p:spPr bwMode="auto">
            <a:xfrm rot="4620000">
              <a:off x="5249" y="1853"/>
              <a:ext cx="10" cy="13"/>
            </a:xfrm>
            <a:custGeom>
              <a:avLst/>
              <a:gdLst>
                <a:gd name="T0" fmla="*/ 2147483646 w 1"/>
                <a:gd name="T1" fmla="*/ 0 h 2"/>
                <a:gd name="T2" fmla="*/ 2147483646 w 1"/>
                <a:gd name="T3" fmla="*/ 2147483646 h 2"/>
                <a:gd name="T4" fmla="*/ 2147483646 w 1"/>
                <a:gd name="T5" fmla="*/ 0 h 2"/>
                <a:gd name="T6" fmla="*/ 0 60000 65536"/>
                <a:gd name="T7" fmla="*/ 0 60000 65536"/>
                <a:gd name="T8" fmla="*/ 0 60000 65536"/>
                <a:gd name="T9" fmla="*/ 0 w 1"/>
                <a:gd name="T10" fmla="*/ 0 h 2"/>
                <a:gd name="T11" fmla="*/ 1 w 1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2">
                  <a:moveTo>
                    <a:pt x="1" y="0"/>
                  </a:moveTo>
                  <a:cubicBezTo>
                    <a:pt x="0" y="0"/>
                    <a:pt x="0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26211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71" name="Freeform 61"/>
            <p:cNvSpPr>
              <a:spLocks noChangeArrowheads="1"/>
            </p:cNvSpPr>
            <p:nvPr/>
          </p:nvSpPr>
          <p:spPr bwMode="auto">
            <a:xfrm rot="4620000">
              <a:off x="4061" y="2401"/>
              <a:ext cx="20" cy="27"/>
            </a:xfrm>
            <a:custGeom>
              <a:avLst/>
              <a:gdLst>
                <a:gd name="T0" fmla="*/ 2147483646 w 2"/>
                <a:gd name="T1" fmla="*/ 0 h 4"/>
                <a:gd name="T2" fmla="*/ 2147483646 w 2"/>
                <a:gd name="T3" fmla="*/ 2147483646 h 4"/>
                <a:gd name="T4" fmla="*/ 0 w 2"/>
                <a:gd name="T5" fmla="*/ 2147483646 h 4"/>
                <a:gd name="T6" fmla="*/ 2147483646 w 2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4"/>
                <a:gd name="T14" fmla="*/ 2 w 2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4">
                  <a:moveTo>
                    <a:pt x="1" y="0"/>
                  </a:moveTo>
                  <a:cubicBezTo>
                    <a:pt x="1" y="0"/>
                    <a:pt x="2" y="2"/>
                    <a:pt x="2" y="2"/>
                  </a:cubicBezTo>
                  <a:cubicBezTo>
                    <a:pt x="2" y="3"/>
                    <a:pt x="1" y="4"/>
                    <a:pt x="0" y="3"/>
                  </a:cubicBezTo>
                  <a:cubicBezTo>
                    <a:pt x="0" y="3"/>
                    <a:pt x="1" y="0"/>
                    <a:pt x="1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72" name="Freeform 62"/>
            <p:cNvSpPr>
              <a:spLocks noChangeArrowheads="1"/>
            </p:cNvSpPr>
            <p:nvPr/>
          </p:nvSpPr>
          <p:spPr bwMode="auto">
            <a:xfrm rot="4620000">
              <a:off x="4029" y="2434"/>
              <a:ext cx="20" cy="20"/>
            </a:xfrm>
            <a:custGeom>
              <a:avLst/>
              <a:gdLst>
                <a:gd name="T0" fmla="*/ 2147483646 w 2"/>
                <a:gd name="T1" fmla="*/ 0 h 3"/>
                <a:gd name="T2" fmla="*/ 2147483646 w 2"/>
                <a:gd name="T3" fmla="*/ 2147483646 h 3"/>
                <a:gd name="T4" fmla="*/ 0 w 2"/>
                <a:gd name="T5" fmla="*/ 2147483646 h 3"/>
                <a:gd name="T6" fmla="*/ 2147483646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1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  <p:sp>
          <p:nvSpPr>
            <p:cNvPr id="73" name="Freeform 63"/>
            <p:cNvSpPr>
              <a:spLocks noChangeArrowheads="1"/>
            </p:cNvSpPr>
            <p:nvPr/>
          </p:nvSpPr>
          <p:spPr bwMode="auto">
            <a:xfrm rot="4620000">
              <a:off x="4046" y="2507"/>
              <a:ext cx="20" cy="20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147483646 h 3"/>
                <a:gd name="T4" fmla="*/ 2147483646 w 2"/>
                <a:gd name="T5" fmla="*/ 2147483646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0"/>
                  </a:moveTo>
                  <a:cubicBezTo>
                    <a:pt x="0" y="0"/>
                    <a:pt x="0" y="3"/>
                    <a:pt x="0" y="3"/>
                  </a:cubicBezTo>
                  <a:cubicBezTo>
                    <a:pt x="1" y="3"/>
                    <a:pt x="2" y="2"/>
                    <a:pt x="1" y="2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8B7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0757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srgbClr val="FFFFFF"/>
                </a:solidFill>
                <a:ea typeface="Microsoft YaHei" panose="020B0503020204020204" pitchFamily="34" charset="-122"/>
              </a:endParaRPr>
            </a:p>
          </p:txBody>
        </p:sp>
      </p:grpSp>
      <p:sp>
        <p:nvSpPr>
          <p:cNvPr id="74" name="AutoShape 64"/>
          <p:cNvSpPr>
            <a:spLocks noChangeArrowheads="1"/>
          </p:cNvSpPr>
          <p:nvPr/>
        </p:nvSpPr>
        <p:spPr bwMode="auto">
          <a:xfrm>
            <a:off x="3818082" y="2173643"/>
            <a:ext cx="1362925" cy="485330"/>
          </a:xfrm>
          <a:prstGeom prst="rightArrow">
            <a:avLst>
              <a:gd name="adj1" fmla="val 50000"/>
              <a:gd name="adj2" fmla="val 49978"/>
            </a:avLst>
          </a:prstGeom>
          <a:solidFill>
            <a:srgbClr val="BBE0E3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7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s-ES" altLang="es-ES" sz="1633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cxnSp>
        <p:nvCxnSpPr>
          <p:cNvPr id="81" name="AutoShape 6"/>
          <p:cNvCxnSpPr>
            <a:cxnSpLocks noChangeShapeType="1"/>
          </p:cNvCxnSpPr>
          <p:nvPr/>
        </p:nvCxnSpPr>
        <p:spPr bwMode="auto">
          <a:xfrm flipV="1">
            <a:off x="6575397" y="2032497"/>
            <a:ext cx="1467505" cy="15936"/>
          </a:xfrm>
          <a:prstGeom prst="straightConnector1">
            <a:avLst/>
          </a:prstGeom>
          <a:noFill/>
          <a:ln w="57150" cap="sq">
            <a:solidFill>
              <a:schemeClr val="accent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CuadroTexto 9"/>
          <p:cNvSpPr txBox="1"/>
          <p:nvPr/>
        </p:nvSpPr>
        <p:spPr>
          <a:xfrm>
            <a:off x="8195323" y="1423331"/>
            <a:ext cx="2392299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Toxinas urémicas, productos nitrogenados, agua, ácido/base, electrolitos</a:t>
            </a:r>
          </a:p>
        </p:txBody>
      </p:sp>
      <p:cxnSp>
        <p:nvCxnSpPr>
          <p:cNvPr id="228" name="Conector recto 227"/>
          <p:cNvCxnSpPr/>
          <p:nvPr/>
        </p:nvCxnSpPr>
        <p:spPr>
          <a:xfrm>
            <a:off x="10136354" y="2514459"/>
            <a:ext cx="9756" cy="32662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AutoShape 6"/>
          <p:cNvCxnSpPr>
            <a:cxnSpLocks noChangeShapeType="1"/>
          </p:cNvCxnSpPr>
          <p:nvPr/>
        </p:nvCxnSpPr>
        <p:spPr bwMode="auto">
          <a:xfrm flipH="1" flipV="1">
            <a:off x="8975324" y="5771191"/>
            <a:ext cx="1161030" cy="9485"/>
          </a:xfrm>
          <a:prstGeom prst="straightConnector1">
            <a:avLst/>
          </a:prstGeom>
          <a:noFill/>
          <a:ln w="57150" cap="sq">
            <a:solidFill>
              <a:schemeClr val="accent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968950" y="439772"/>
            <a:ext cx="5443334" cy="1021600"/>
          </a:xfrm>
        </p:spPr>
        <p:txBody>
          <a:bodyPr/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24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CALCULO </a:t>
            </a:r>
            <a:r>
              <a:rPr lang="es-ES" altLang="es-ES" sz="2400" kern="1200" dirty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DE LA FUNCION </a:t>
            </a:r>
            <a:r>
              <a:rPr lang="es-ES" altLang="es-ES" sz="2400" kern="1200" dirty="0" smtClean="0">
                <a:solidFill>
                  <a:schemeClr val="bg1"/>
                </a:solidFill>
                <a:latin typeface="Arial"/>
                <a:ea typeface="+mn-ea"/>
                <a:cs typeface="+mn-cs"/>
              </a:rPr>
              <a:t>RENAL</a:t>
            </a:r>
            <a:r>
              <a:rPr lang="es-ES" altLang="es-ES" sz="2400" kern="1200" dirty="0" smtClean="0">
                <a:solidFill>
                  <a:srgbClr val="FF6600"/>
                </a:solidFill>
                <a:latin typeface="Arial"/>
                <a:ea typeface="+mn-ea"/>
                <a:cs typeface="+mn-cs"/>
              </a:rPr>
              <a:t>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570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353663"/>
            <a:ext cx="5979581" cy="361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581150" y="1061895"/>
            <a:ext cx="766812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>
                <a:solidFill>
                  <a:srgbClr val="000000"/>
                </a:solidFill>
              </a:rPr>
              <a:t>	- Urea y Creatinina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>
                <a:solidFill>
                  <a:srgbClr val="000000"/>
                </a:solidFill>
              </a:rPr>
              <a:t>	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>
                <a:solidFill>
                  <a:srgbClr val="000000"/>
                </a:solidFill>
              </a:rPr>
              <a:t>	- Aclaramiento </a:t>
            </a:r>
            <a:r>
              <a:rPr lang="es-ES" altLang="es-ES" sz="2000" b="1" dirty="0" smtClean="0">
                <a:solidFill>
                  <a:srgbClr val="000000"/>
                </a:solidFill>
              </a:rPr>
              <a:t>medido (urea, creatinina, inulina)</a:t>
            </a:r>
            <a:endParaRPr lang="es-ES" altLang="es-ES" sz="2000" b="1" dirty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s-ES" altLang="es-ES" sz="2000" b="1" dirty="0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>
                <a:solidFill>
                  <a:srgbClr val="000000"/>
                </a:solidFill>
              </a:rPr>
              <a:t>	</a:t>
            </a:r>
            <a:r>
              <a:rPr lang="es-ES" altLang="es-ES" sz="2000" b="1" dirty="0" smtClean="0">
                <a:solidFill>
                  <a:srgbClr val="000000"/>
                </a:solidFill>
              </a:rPr>
              <a:t>- Formulas: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 smtClean="0">
                <a:solidFill>
                  <a:srgbClr val="000000"/>
                </a:solidFill>
              </a:rPr>
              <a:t>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>
                <a:solidFill>
                  <a:srgbClr val="000000"/>
                </a:solidFill>
              </a:rPr>
              <a:t>	</a:t>
            </a:r>
            <a:r>
              <a:rPr lang="es-ES" altLang="es-ES" sz="2000" b="1" dirty="0" smtClean="0">
                <a:solidFill>
                  <a:srgbClr val="000000"/>
                </a:solidFill>
              </a:rPr>
              <a:t>			MDRD- 4 </a:t>
            </a:r>
            <a:r>
              <a:rPr lang="es-ES" altLang="es-ES" sz="2000" b="1" dirty="0" err="1" smtClean="0">
                <a:solidFill>
                  <a:srgbClr val="000000"/>
                </a:solidFill>
              </a:rPr>
              <a:t>ó</a:t>
            </a:r>
            <a:r>
              <a:rPr lang="es-ES" altLang="es-ES" sz="2000" b="1" dirty="0" smtClean="0">
                <a:solidFill>
                  <a:srgbClr val="000000"/>
                </a:solidFill>
              </a:rPr>
              <a:t> 6 (variables)</a:t>
            </a:r>
            <a:endParaRPr lang="es-ES" altLang="es-ES" sz="2000" b="1" dirty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 smtClean="0">
                <a:solidFill>
                  <a:srgbClr val="000000"/>
                </a:solidFill>
              </a:rPr>
              <a:t>				</a:t>
            </a:r>
            <a:r>
              <a:rPr lang="es-ES" altLang="es-ES" sz="2000" b="1" dirty="0" err="1" smtClean="0">
                <a:solidFill>
                  <a:srgbClr val="000000"/>
                </a:solidFill>
              </a:rPr>
              <a:t>Cockroft-Gault</a:t>
            </a:r>
            <a:endParaRPr lang="es-ES" altLang="es-ES" sz="2000" b="1" dirty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>
                <a:solidFill>
                  <a:srgbClr val="000000"/>
                </a:solidFill>
              </a:rPr>
              <a:t>		</a:t>
            </a:r>
            <a:r>
              <a:rPr lang="es-ES" altLang="es-ES" sz="2000" b="1" dirty="0" smtClean="0">
                <a:solidFill>
                  <a:srgbClr val="000000"/>
                </a:solidFill>
              </a:rPr>
              <a:t>		CKD-EPI</a:t>
            </a:r>
            <a:endParaRPr lang="es-ES" altLang="es-ES" sz="2000" b="1" dirty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>
                <a:solidFill>
                  <a:srgbClr val="000000"/>
                </a:solidFill>
              </a:rPr>
              <a:t>	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>
                <a:solidFill>
                  <a:srgbClr val="000000"/>
                </a:solidFill>
              </a:rPr>
              <a:t>	</a:t>
            </a:r>
            <a:r>
              <a:rPr lang="es-ES" altLang="es-ES" sz="2000" b="1" dirty="0" smtClean="0">
                <a:solidFill>
                  <a:srgbClr val="000000"/>
                </a:solidFill>
              </a:rPr>
              <a:t>- </a:t>
            </a:r>
            <a:r>
              <a:rPr lang="es-ES" altLang="es-ES" sz="2000" b="1" dirty="0">
                <a:solidFill>
                  <a:srgbClr val="000000"/>
                </a:solidFill>
              </a:rPr>
              <a:t>Albuminuria: </a:t>
            </a:r>
            <a:endParaRPr lang="es-ES" altLang="es-ES" sz="2000" b="1" dirty="0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s-ES" altLang="es-ES" sz="2000" b="1" dirty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2000" b="1" dirty="0">
                <a:solidFill>
                  <a:srgbClr val="000000"/>
                </a:solidFill>
              </a:rPr>
              <a:t>		Orina elemental: mg / g (</a:t>
            </a:r>
            <a:r>
              <a:rPr lang="en-US" altLang="es-ES" sz="2000" b="1" dirty="0">
                <a:solidFill>
                  <a:srgbClr val="000000"/>
                </a:solidFill>
              </a:rPr>
              <a:t>µ</a:t>
            </a:r>
            <a:r>
              <a:rPr lang="es-ES" altLang="es-ES" sz="2000" b="1" dirty="0">
                <a:solidFill>
                  <a:srgbClr val="000000"/>
                </a:solidFill>
              </a:rPr>
              <a:t>g / mg</a:t>
            </a:r>
            <a:r>
              <a:rPr lang="es-ES" altLang="es-ES" sz="2000" b="1" dirty="0" smtClean="0">
                <a:solidFill>
                  <a:srgbClr val="000000"/>
                </a:solidFill>
              </a:rPr>
              <a:t>)</a:t>
            </a:r>
            <a:r>
              <a:rPr lang="es-ES" altLang="es-ES" sz="2000" b="1" dirty="0">
                <a:solidFill>
                  <a:srgbClr val="FFFFFF"/>
                </a:solidFill>
              </a:rPr>
              <a:t>		Diuresis de 24 h </a:t>
            </a:r>
          </a:p>
        </p:txBody>
      </p:sp>
      <p:sp>
        <p:nvSpPr>
          <p:cNvPr id="17411" name="Rayo 1"/>
          <p:cNvSpPr>
            <a:spLocks noChangeArrowheads="1"/>
          </p:cNvSpPr>
          <p:nvPr/>
        </p:nvSpPr>
        <p:spPr bwMode="auto">
          <a:xfrm>
            <a:off x="666750" y="1325563"/>
            <a:ext cx="914400" cy="914400"/>
          </a:xfrm>
          <a:prstGeom prst="lightningBol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s-ES" altLang="es-ES" b="1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81150" y="5969070"/>
            <a:ext cx="7530436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4000" b="1" dirty="0">
                <a:latin typeface="Corbel" panose="020B0503020204020204" pitchFamily="34" charset="0"/>
              </a:rPr>
              <a:t>Se </a:t>
            </a:r>
            <a:r>
              <a:rPr lang="es-ES" altLang="es-ES" sz="4000" b="1" dirty="0" smtClean="0">
                <a:latin typeface="Corbel" panose="020B0503020204020204" pitchFamily="34" charset="0"/>
              </a:rPr>
              <a:t>refiere </a:t>
            </a:r>
            <a:r>
              <a:rPr lang="es-ES" altLang="es-ES" sz="4000" b="1" dirty="0">
                <a:latin typeface="Corbel" panose="020B0503020204020204" pitchFamily="34" charset="0"/>
              </a:rPr>
              <a:t>a su </a:t>
            </a:r>
            <a:r>
              <a:rPr lang="es-ES" altLang="es-ES" sz="4000" b="1" dirty="0">
                <a:solidFill>
                  <a:srgbClr val="FFC000"/>
                </a:solidFill>
                <a:latin typeface="Corbel" panose="020B0503020204020204" pitchFamily="34" charset="0"/>
              </a:rPr>
              <a:t>función excretora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873777" y="188268"/>
            <a:ext cx="7030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200" b="1" dirty="0">
                <a:solidFill>
                  <a:srgbClr val="FF6600"/>
                </a:solidFill>
              </a:rPr>
              <a:t>CALCULO DE LA FUNCION RENAL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810" y="935085"/>
            <a:ext cx="3352800" cy="25336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452" y="3730734"/>
            <a:ext cx="5008196" cy="19464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0988" y="5612894"/>
            <a:ext cx="3304660" cy="6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20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6"/>
          <p:cNvGrpSpPr/>
          <p:nvPr/>
        </p:nvGrpSpPr>
        <p:grpSpPr>
          <a:xfrm>
            <a:off x="186175" y="795204"/>
            <a:ext cx="369544" cy="369544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</p:grp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19507" y="618141"/>
            <a:ext cx="8405443" cy="1021600"/>
          </a:xfrm>
        </p:spPr>
        <p:txBody>
          <a:bodyPr/>
          <a:lstStyle/>
          <a:p>
            <a:r>
              <a:rPr lang="es-ES" alt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Comparación entre el FG estimado y medido: La fórmula </a:t>
            </a:r>
            <a:r>
              <a:rPr lang="es-ES" altLang="es-E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CKD-EPI </a:t>
            </a:r>
            <a:r>
              <a:rPr lang="es-ES" alt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mejora la </a:t>
            </a:r>
            <a:r>
              <a:rPr lang="es-ES" altLang="es-E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estimación </a:t>
            </a:r>
            <a:r>
              <a:rPr lang="es-ES" alt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del FG</a:t>
            </a:r>
            <a:r>
              <a:rPr lang="es-ES" altLang="es-ES" dirty="0">
                <a:solidFill>
                  <a:srgbClr val="262626"/>
                </a:solidFill>
                <a:latin typeface="Century Gothic" panose="020B0502020202020204" pitchFamily="34" charset="0"/>
              </a:rPr>
              <a:t/>
            </a:r>
            <a:br>
              <a:rPr lang="es-ES" altLang="es-ES" dirty="0">
                <a:solidFill>
                  <a:srgbClr val="262626"/>
                </a:solidFill>
                <a:latin typeface="Century Gothic" panose="020B0502020202020204" pitchFamily="34" charset="0"/>
              </a:rPr>
            </a:br>
            <a:endParaRPr lang="es-E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72" y="2757681"/>
            <a:ext cx="3809504" cy="305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189" y="2787839"/>
            <a:ext cx="3923789" cy="300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 flipH="1">
            <a:off x="7737196" y="6252107"/>
            <a:ext cx="4214263" cy="27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8" tIns="44994" rIns="89988" bIns="44994"/>
          <a:lstStyle>
            <a:lvl1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9pPr>
          </a:lstStyle>
          <a:p>
            <a:pPr algn="r" defTabSz="449218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1200" dirty="0" err="1">
                <a:latin typeface="Arial" panose="020B0604020202020204" pitchFamily="34" charset="0"/>
              </a:rPr>
              <a:t>Levey</a:t>
            </a:r>
            <a:r>
              <a:rPr lang="es-ES" altLang="es-ES" sz="1200" dirty="0">
                <a:latin typeface="Arial" panose="020B0604020202020204" pitchFamily="34" charset="0"/>
              </a:rPr>
              <a:t> AS et al. Ann </a:t>
            </a:r>
            <a:r>
              <a:rPr lang="es-ES" altLang="es-ES" sz="1200" dirty="0" err="1" smtClean="0">
                <a:latin typeface="Arial" panose="020B0604020202020204" pitchFamily="34" charset="0"/>
              </a:rPr>
              <a:t>Intern</a:t>
            </a:r>
            <a:r>
              <a:rPr lang="es-ES" altLang="es-ES" sz="1200" dirty="0" smtClean="0">
                <a:latin typeface="Arial" panose="020B0604020202020204" pitchFamily="34" charset="0"/>
              </a:rPr>
              <a:t> </a:t>
            </a:r>
            <a:r>
              <a:rPr lang="es-ES" altLang="es-ES" sz="1200" dirty="0" err="1">
                <a:latin typeface="Arial" panose="020B0604020202020204" pitchFamily="34" charset="0"/>
              </a:rPr>
              <a:t>Med</a:t>
            </a:r>
            <a:r>
              <a:rPr lang="es-ES" altLang="es-ES" sz="1200" dirty="0">
                <a:latin typeface="Arial" panose="020B0604020202020204" pitchFamily="34" charset="0"/>
              </a:rPr>
              <a:t> 2009; 150: 604-612 </a:t>
            </a:r>
          </a:p>
        </p:txBody>
      </p:sp>
      <p:sp>
        <p:nvSpPr>
          <p:cNvPr id="22" name="Freeform 5"/>
          <p:cNvSpPr>
            <a:spLocks noChangeArrowheads="1"/>
          </p:cNvSpPr>
          <p:nvPr/>
        </p:nvSpPr>
        <p:spPr bwMode="auto">
          <a:xfrm>
            <a:off x="7096757" y="4002119"/>
            <a:ext cx="2142846" cy="66666"/>
          </a:xfrm>
          <a:custGeom>
            <a:avLst/>
            <a:gdLst>
              <a:gd name="T0" fmla="*/ 0 w 2094807"/>
              <a:gd name="T1" fmla="*/ 1480 h 99753"/>
              <a:gd name="T2" fmla="*/ 2631351 w 2094807"/>
              <a:gd name="T3" fmla="*/ 1775 h 99753"/>
              <a:gd name="T4" fmla="*/ 2526934 w 2094807"/>
              <a:gd name="T5" fmla="*/ 592 h 99753"/>
              <a:gd name="T6" fmla="*/ 1712466 w 2094807"/>
              <a:gd name="T7" fmla="*/ 0 h 99753"/>
              <a:gd name="T8" fmla="*/ 0 w 2094807"/>
              <a:gd name="T9" fmla="*/ 1480 h 99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4807" h="99753">
                <a:moveTo>
                  <a:pt x="0" y="83127"/>
                </a:moveTo>
                <a:lnTo>
                  <a:pt x="2094807" y="99753"/>
                </a:lnTo>
                <a:lnTo>
                  <a:pt x="2011680" y="33251"/>
                </a:lnTo>
                <a:lnTo>
                  <a:pt x="1363287" y="0"/>
                </a:lnTo>
                <a:lnTo>
                  <a:pt x="0" y="83127"/>
                </a:lnTo>
                <a:close/>
              </a:path>
            </a:pathLst>
          </a:custGeom>
          <a:solidFill>
            <a:srgbClr val="7030A0"/>
          </a:solidFill>
          <a:ln w="15840" cap="rnd">
            <a:solidFill>
              <a:srgbClr val="7030A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3" name="Freeform 6"/>
          <p:cNvSpPr>
            <a:spLocks noChangeArrowheads="1"/>
          </p:cNvSpPr>
          <p:nvPr/>
        </p:nvSpPr>
        <p:spPr bwMode="auto">
          <a:xfrm>
            <a:off x="2885667" y="3900532"/>
            <a:ext cx="2095227" cy="171428"/>
          </a:xfrm>
          <a:custGeom>
            <a:avLst/>
            <a:gdLst>
              <a:gd name="T0" fmla="*/ 0 w 2094807"/>
              <a:gd name="T1" fmla="*/ 18700660 h 99753"/>
              <a:gd name="T2" fmla="*/ 2101747 w 2094807"/>
              <a:gd name="T3" fmla="*/ 22440958 h 99753"/>
              <a:gd name="T4" fmla="*/ 2018345 w 2094807"/>
              <a:gd name="T5" fmla="*/ 7480270 h 99753"/>
              <a:gd name="T6" fmla="*/ 1367803 w 2094807"/>
              <a:gd name="T7" fmla="*/ 0 h 99753"/>
              <a:gd name="T8" fmla="*/ 0 w 2094807"/>
              <a:gd name="T9" fmla="*/ 18700660 h 99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4807" h="99753">
                <a:moveTo>
                  <a:pt x="0" y="83127"/>
                </a:moveTo>
                <a:lnTo>
                  <a:pt x="2094807" y="99753"/>
                </a:lnTo>
                <a:lnTo>
                  <a:pt x="2011680" y="33251"/>
                </a:lnTo>
                <a:lnTo>
                  <a:pt x="1363287" y="0"/>
                </a:lnTo>
                <a:lnTo>
                  <a:pt x="0" y="83127"/>
                </a:lnTo>
                <a:close/>
              </a:path>
            </a:pathLst>
          </a:custGeom>
          <a:solidFill>
            <a:srgbClr val="7030A0"/>
          </a:solidFill>
          <a:ln w="15840" cap="rnd">
            <a:solidFill>
              <a:srgbClr val="7030A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18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557077" y="2000542"/>
            <a:ext cx="3534902" cy="63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8" tIns="44994" rIns="89988" bIns="44994"/>
          <a:lstStyle>
            <a:lvl1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49218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1800" b="1">
                <a:latin typeface="Arial" panose="020B0604020202020204" pitchFamily="34" charset="0"/>
              </a:rPr>
              <a:t>CKD-EPI: sesgo menor del 5 % en todos los tramos de FG 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1877736" y="2000542"/>
            <a:ext cx="3919027" cy="63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8" tIns="44994" rIns="89988" bIns="44994"/>
          <a:lstStyle>
            <a:lvl1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49218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1800" b="1">
                <a:latin typeface="Arial" panose="020B0604020202020204" pitchFamily="34" charset="0"/>
              </a:rPr>
              <a:t>MDRD: sesgo (infraestimación) entre el 5-12 % del FG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3540394" y="5814808"/>
            <a:ext cx="4536484" cy="27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8" tIns="44994" rIns="89988" bIns="44994"/>
          <a:lstStyle>
            <a:lvl1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5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4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35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Corbel" panose="020B0503020204020204" pitchFamily="34" charset="0"/>
                <a:ea typeface="Microsoft YaHei" panose="020B0503020204020204" pitchFamily="34" charset="-122"/>
              </a:defRPr>
            </a:lvl9pPr>
          </a:lstStyle>
          <a:p>
            <a:pPr defTabSz="449218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" altLang="es-ES" sz="1200" b="1" dirty="0">
                <a:latin typeface="Arial" panose="020B0604020202020204" pitchFamily="34" charset="0"/>
              </a:rPr>
              <a:t>El área morada supone el sesgo de infraestimación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28" y="6081864"/>
            <a:ext cx="7467600" cy="733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10360446" y="3522835"/>
            <a:ext cx="1591013" cy="92333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EDAD</a:t>
            </a:r>
          </a:p>
          <a:p>
            <a:r>
              <a:rPr lang="es-ES" b="1" dirty="0" smtClean="0">
                <a:solidFill>
                  <a:srgbClr val="000000"/>
                </a:solidFill>
              </a:rPr>
              <a:t>SEXO</a:t>
            </a:r>
          </a:p>
          <a:p>
            <a:r>
              <a:rPr lang="es-ES" b="1" dirty="0" smtClean="0">
                <a:solidFill>
                  <a:srgbClr val="000000"/>
                </a:solidFill>
              </a:rPr>
              <a:t>CREATININA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86175" y="3522835"/>
            <a:ext cx="1591013" cy="1200329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EDAD</a:t>
            </a:r>
          </a:p>
          <a:p>
            <a:r>
              <a:rPr lang="es-ES" b="1" dirty="0" smtClean="0">
                <a:solidFill>
                  <a:srgbClr val="000000"/>
                </a:solidFill>
              </a:rPr>
              <a:t>SEXO</a:t>
            </a:r>
          </a:p>
          <a:p>
            <a:r>
              <a:rPr lang="es-ES" b="1" dirty="0" smtClean="0">
                <a:solidFill>
                  <a:srgbClr val="000000"/>
                </a:solidFill>
              </a:rPr>
              <a:t>CREATININA</a:t>
            </a:r>
          </a:p>
          <a:p>
            <a:r>
              <a:rPr lang="es-ES" b="1" dirty="0" smtClean="0">
                <a:solidFill>
                  <a:srgbClr val="000000"/>
                </a:solidFill>
              </a:rPr>
              <a:t>RAZA</a:t>
            </a:r>
            <a:endParaRPr lang="es-E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1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05" y="745632"/>
            <a:ext cx="8745146" cy="26891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723" y="4420000"/>
            <a:ext cx="9086851" cy="181346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476674" y="3742738"/>
            <a:ext cx="956223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AdvOTdaafad64"/>
              </a:rPr>
              <a:t>2.471 pacientes. Fórmulas estimación comparadas con aclaramiento isotópico con Cromo</a:t>
            </a:r>
            <a:r>
              <a:rPr lang="es-ES" baseline="30000" dirty="0" smtClean="0">
                <a:solidFill>
                  <a:srgbClr val="000000"/>
                </a:solidFill>
                <a:latin typeface="AdvOTdaafad64"/>
              </a:rPr>
              <a:t>51</a:t>
            </a:r>
            <a:endParaRPr lang="es-ES" baseline="30000" dirty="0">
              <a:solidFill>
                <a:srgbClr val="0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743575" y="4574142"/>
            <a:ext cx="3971925" cy="3048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6"/>
          <p:cNvGrpSpPr/>
          <p:nvPr/>
        </p:nvGrpSpPr>
        <p:grpSpPr>
          <a:xfrm>
            <a:off x="459267" y="763736"/>
            <a:ext cx="369544" cy="369544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540" dirty="0"/>
              <a:t>ENFERMEDAD</a:t>
            </a:r>
            <a:r>
              <a:rPr lang="es-ES" dirty="0"/>
              <a:t> </a:t>
            </a:r>
            <a:r>
              <a:rPr lang="es-ES" sz="2540" dirty="0"/>
              <a:t>RENAL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043" y="1693882"/>
            <a:ext cx="2438541" cy="252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963" y="1317736"/>
            <a:ext cx="2305413" cy="2902497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1" y="1422511"/>
            <a:ext cx="3004884" cy="263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4364731" y="4436161"/>
            <a:ext cx="7248645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El túbulo proximal reabsorbe la gran mayoría de las proteínas filtradas de pm medio/bajo </a:t>
            </a:r>
            <a:r>
              <a:rPr 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(&lt; 40 </a:t>
            </a:r>
            <a:r>
              <a:rPr lang="es-ES" sz="1633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kDa</a:t>
            </a:r>
            <a:r>
              <a:rPr 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)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73" y="4370126"/>
            <a:ext cx="3819852" cy="216903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523987" y="5245951"/>
            <a:ext cx="5105787" cy="1348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TURBIDIMETRIA: Todas proteínas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33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Cociente proteínas/creatinina (evita recogidas 24 h)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33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Eliminación  creatinina “constante”</a:t>
            </a:r>
          </a:p>
        </p:txBody>
      </p:sp>
      <p:pic>
        <p:nvPicPr>
          <p:cNvPr id="14" name="Picture 2" descr="Análisis rapido de proteínas en la orina o proteinur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384" y="5106809"/>
            <a:ext cx="1828992" cy="146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702" y="1362702"/>
            <a:ext cx="3505079" cy="3509101"/>
          </a:xfrm>
          <a:prstGeom prst="rect">
            <a:avLst/>
          </a:prstGeom>
        </p:spPr>
      </p:pic>
      <p:pic>
        <p:nvPicPr>
          <p:cNvPr id="11" name="Picture 5" descr="Resultado de imagen de onconefrolo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38" y="2253162"/>
            <a:ext cx="2592272" cy="172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34;p18"/>
          <p:cNvSpPr txBox="1">
            <a:spLocks/>
          </p:cNvSpPr>
          <p:nvPr/>
        </p:nvSpPr>
        <p:spPr>
          <a:xfrm rot="479926">
            <a:off x="1733254" y="654300"/>
            <a:ext cx="7030616" cy="76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5" tIns="91435" rIns="91435" bIns="9143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969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969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969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969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969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969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969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969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ngers"/>
              <a:buNone/>
              <a:defRPr sz="3969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s-ES" altLang="es-ES" sz="4899" b="1" kern="0" dirty="0">
                <a:solidFill>
                  <a:srgbClr val="000000"/>
                </a:solidFill>
                <a:latin typeface="AR DARLING" panose="02000000000000000000" pitchFamily="2" charset="0"/>
                <a:cs typeface="Arial" panose="020B0604020202020204" pitchFamily="34" charset="0"/>
              </a:rPr>
              <a:t>ALBUMINURIA</a:t>
            </a:r>
          </a:p>
        </p:txBody>
      </p:sp>
      <p:sp>
        <p:nvSpPr>
          <p:cNvPr id="2" name="Rectángulo 1"/>
          <p:cNvSpPr/>
          <p:nvPr/>
        </p:nvSpPr>
        <p:spPr>
          <a:xfrm rot="20621635">
            <a:off x="2490784" y="4764006"/>
            <a:ext cx="4556055" cy="846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PROTEINURIA 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744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829783" y="3094077"/>
            <a:ext cx="6532435" cy="1600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571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Mecanismos: </a:t>
            </a:r>
          </a:p>
          <a:p>
            <a:pPr defTabSz="407571" fontAlgn="base" hangingPunct="0">
              <a:spcBef>
                <a:spcPct val="0"/>
              </a:spcBef>
              <a:spcAft>
                <a:spcPct val="0"/>
              </a:spcAft>
            </a:pPr>
            <a:endParaRPr lang="es-ES" altLang="gl-ES" sz="1633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defTabSz="407571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gl-ES" sz="1633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-</a:t>
            </a:r>
            <a:r>
              <a:rPr lang="es-ES" altLang="gl-ES" sz="1633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Glomerulopatías</a:t>
            </a:r>
            <a:r>
              <a:rPr lang="es-ES" altLang="gl-ES" sz="1633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Albúmina = 69 </a:t>
            </a:r>
            <a:r>
              <a:rPr lang="es-ES" altLang="gl-ES" sz="1633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kDa</a:t>
            </a: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 (</a:t>
            </a:r>
            <a:r>
              <a:rPr lang="es-ES" altLang="gl-ES" sz="1633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Hb</a:t>
            </a: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 = 64 </a:t>
            </a:r>
            <a:r>
              <a:rPr lang="es-ES" altLang="gl-ES" sz="1633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kDa</a:t>
            </a: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)</a:t>
            </a:r>
          </a:p>
          <a:p>
            <a:pPr defTabSz="407571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-</a:t>
            </a:r>
            <a:r>
              <a:rPr lang="es-ES" altLang="gl-ES" sz="1633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Tubulopatías</a:t>
            </a: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: Proteínas de medio-bajo pm (&lt; 40 </a:t>
            </a:r>
            <a:r>
              <a:rPr lang="es-ES" altLang="gl-ES" sz="1633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kDa</a:t>
            </a: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)</a:t>
            </a:r>
          </a:p>
          <a:p>
            <a:pPr defTabSz="407571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-</a:t>
            </a:r>
            <a:r>
              <a:rPr lang="es-ES" altLang="gl-ES" sz="1633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Hiperproducción</a:t>
            </a: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: Sobrecarga función reabsorción tubular </a:t>
            </a: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  <a:sym typeface="Wingdings" panose="05000000000000000000" pitchFamily="2" charset="2"/>
              </a:rPr>
              <a:t> lesión</a:t>
            </a:r>
          </a:p>
          <a:p>
            <a:pPr defTabSz="407571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  <a:sym typeface="Wingdings" panose="05000000000000000000" pitchFamily="2" charset="2"/>
              </a:rPr>
              <a:t>-Dinámica: Inducida por ejercicio (transitoria)</a:t>
            </a:r>
            <a:endParaRPr lang="es-ES" altLang="gl-ES" sz="1633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416371" y="4896584"/>
            <a:ext cx="7103089" cy="59490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 defTabSz="407571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gl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ALBUMINURIA y PROTEINURIA NO SIEMPRE SON SINONIMOS NI TRADUCEN LA MISMA LESION RENAL</a:t>
            </a:r>
          </a:p>
        </p:txBody>
      </p:sp>
      <p:graphicFrame>
        <p:nvGraphicFramePr>
          <p:cNvPr id="12" name="Group 35"/>
          <p:cNvGraphicFramePr>
            <a:graphicFrameLocks noGrp="1"/>
          </p:cNvGraphicFramePr>
          <p:nvPr>
            <p:extLst/>
          </p:nvPr>
        </p:nvGraphicFramePr>
        <p:xfrm>
          <a:off x="2914897" y="228107"/>
          <a:ext cx="6106039" cy="2768694"/>
        </p:xfrm>
        <a:graphic>
          <a:graphicData uri="http://schemas.openxmlformats.org/drawingml/2006/table">
            <a:tbl>
              <a:tblPr/>
              <a:tblGrid>
                <a:gridCol w="18599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3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3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93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6778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Orina 24 h (mg/24 h)</a:t>
                      </a:r>
                      <a:endParaRPr kumimoji="0" lang="es-ES_tradnl" altLang="es-E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Muestra orina aislada. Cociente albúm/creatina (mg/g  o µg/mg)</a:t>
                      </a: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Orina minutada (µg/min) </a:t>
                      </a:r>
                      <a:endParaRPr kumimoji="0" lang="es-ES_tradnl" altLang="es-E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6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Normal</a:t>
                      </a:r>
                      <a:endParaRPr kumimoji="0" lang="es-ES_tradnl" altLang="es-E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&lt;30</a:t>
                      </a:r>
                      <a:endParaRPr kumimoji="0" lang="es-ES_tradnl" altLang="es-E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&lt;30</a:t>
                      </a:r>
                      <a:endParaRPr kumimoji="0" lang="es-ES_tradnl" altLang="es-E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&lt;20</a:t>
                      </a:r>
                      <a:endParaRPr kumimoji="0" lang="es-ES_tradnl" altLang="es-E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350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Microalbuminuria</a:t>
                      </a:r>
                      <a:endParaRPr kumimoji="0" lang="es-ES_tradnl" altLang="es-E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30-299</a:t>
                      </a:r>
                      <a:endParaRPr kumimoji="0" lang="es-ES_tradnl" altLang="es-E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30-299</a:t>
                      </a:r>
                      <a:endParaRPr kumimoji="0" lang="es-ES_tradnl" altLang="es-E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20-199</a:t>
                      </a:r>
                      <a:endParaRPr kumimoji="0" lang="es-ES_tradnl" altLang="es-E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462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Proteinuria</a:t>
                      </a:r>
                      <a:endParaRPr kumimoji="0" lang="es-ES_tradnl" altLang="es-ES" sz="15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300</a:t>
                      </a:r>
                      <a:endParaRPr kumimoji="0" lang="es-ES_tradnl" altLang="es-E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300</a:t>
                      </a:r>
                      <a:endParaRPr kumimoji="0" lang="es-ES_tradnl" altLang="es-E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200</a:t>
                      </a:r>
                      <a:endParaRPr kumimoji="0" lang="es-ES_tradnl" altLang="es-E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sym typeface="Symbol" panose="05050102010706020507" pitchFamily="18" charset="2"/>
                      </a:endParaRPr>
                    </a:p>
                  </a:txBody>
                  <a:tcPr marL="82953" marR="82953" marT="41476" marB="4147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7370230" y="3094077"/>
            <a:ext cx="3301411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N </a:t>
            </a:r>
            <a:r>
              <a:rPr lang="es-ES" altLang="es-ES" sz="1633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Engl</a:t>
            </a:r>
            <a:r>
              <a:rPr lang="es-ES" alt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 J </a:t>
            </a:r>
            <a:r>
              <a:rPr lang="es-ES" altLang="es-ES" sz="1633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Med</a:t>
            </a:r>
            <a:r>
              <a:rPr lang="es-ES" alt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 2002;346:1145-51.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416372" y="5618325"/>
            <a:ext cx="8100636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4004" lvl="1" indent="-259232" defTabSz="40757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s-ES_tradnl" altLang="es-ES" sz="1633" dirty="0">
                <a:solidFill>
                  <a:srgbClr val="000000"/>
                </a:solidFill>
                <a:ea typeface="Microsoft YaHei" panose="020B0503020204020204" pitchFamily="34" charset="-122"/>
              </a:rPr>
              <a:t>2 de 3 determinaciones positivas en un periodo de entre 3 y 6 meses</a:t>
            </a:r>
            <a:endParaRPr lang="es-ES" sz="1633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3" y="2267962"/>
            <a:ext cx="2438541" cy="252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0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23" y="185592"/>
            <a:ext cx="8174135" cy="619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23" y="5858314"/>
            <a:ext cx="1526560" cy="50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Análisis rapido de proteínas en la orina o proteinu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188" y="497194"/>
            <a:ext cx="1866484" cy="149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911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885" y="1201522"/>
            <a:ext cx="3148834" cy="54407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106" y="1201522"/>
            <a:ext cx="3184719" cy="54323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035" y="144392"/>
            <a:ext cx="2078939" cy="15587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700" y="2028686"/>
            <a:ext cx="3028950" cy="15144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4035" y="3876675"/>
            <a:ext cx="1503033" cy="119312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873777" y="133074"/>
            <a:ext cx="7030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200" b="1" dirty="0">
                <a:solidFill>
                  <a:srgbClr val="FF6600"/>
                </a:solidFill>
              </a:rPr>
              <a:t>CALCULO DE LA FUNCION RENAL</a:t>
            </a:r>
          </a:p>
        </p:txBody>
      </p:sp>
      <p:sp>
        <p:nvSpPr>
          <p:cNvPr id="6" name="Flecha derecha 5"/>
          <p:cNvSpPr/>
          <p:nvPr/>
        </p:nvSpPr>
        <p:spPr>
          <a:xfrm>
            <a:off x="443477" y="28860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091171" y="6264547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000000"/>
                </a:solidFill>
              </a:rPr>
              <a:t>Cortesia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Dr</a:t>
            </a:r>
            <a:r>
              <a:rPr lang="es-ES" dirty="0" smtClean="0">
                <a:solidFill>
                  <a:srgbClr val="000000"/>
                </a:solidFill>
              </a:rPr>
              <a:t> Ricardo </a:t>
            </a:r>
            <a:r>
              <a:rPr lang="es-ES" dirty="0" err="1" smtClean="0">
                <a:solidFill>
                  <a:srgbClr val="000000"/>
                </a:solidFill>
              </a:rPr>
              <a:t>Mouzo</a:t>
            </a:r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12" y="1742200"/>
            <a:ext cx="10911376" cy="428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12" y="399254"/>
            <a:ext cx="6797251" cy="7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27" y="1386229"/>
            <a:ext cx="3505079" cy="3509101"/>
          </a:xfrm>
          <a:prstGeom prst="rect">
            <a:avLst/>
          </a:prstGeom>
        </p:spPr>
      </p:pic>
      <p:pic>
        <p:nvPicPr>
          <p:cNvPr id="11" name="Picture 5" descr="Resultado de imagen de onconefrolo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12" y="481098"/>
            <a:ext cx="2592272" cy="172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 rot="21336628">
            <a:off x="7439668" y="451504"/>
            <a:ext cx="3663182" cy="846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CILINDROS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ángulo 5"/>
          <p:cNvSpPr/>
          <p:nvPr/>
        </p:nvSpPr>
        <p:spPr>
          <a:xfrm rot="21336628">
            <a:off x="621043" y="2530832"/>
            <a:ext cx="4568879" cy="846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GRANULOSOS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" name="Rectángulo 7"/>
          <p:cNvSpPr/>
          <p:nvPr/>
        </p:nvSpPr>
        <p:spPr>
          <a:xfrm rot="21336628">
            <a:off x="1562874" y="3551382"/>
            <a:ext cx="3888863" cy="846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HEMATICOS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" name="Rectángulo 6"/>
          <p:cNvSpPr/>
          <p:nvPr/>
        </p:nvSpPr>
        <p:spPr>
          <a:xfrm rot="21336628">
            <a:off x="1838623" y="4556898"/>
            <a:ext cx="5549786" cy="846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 smtClean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LEUCOCITARIOS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Rectángulo 8"/>
          <p:cNvSpPr/>
          <p:nvPr/>
        </p:nvSpPr>
        <p:spPr>
          <a:xfrm rot="21336628">
            <a:off x="3271175" y="5592483"/>
            <a:ext cx="3888863" cy="846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 smtClean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HIALINOS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513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27" y="1386229"/>
            <a:ext cx="3505079" cy="3509101"/>
          </a:xfrm>
          <a:prstGeom prst="rect">
            <a:avLst/>
          </a:prstGeom>
        </p:spPr>
      </p:pic>
      <p:pic>
        <p:nvPicPr>
          <p:cNvPr id="11" name="Picture 5" descr="Resultado de imagen de onconefrolo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12" y="481098"/>
            <a:ext cx="2592272" cy="172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 rot="21336628">
            <a:off x="7439668" y="451504"/>
            <a:ext cx="3663182" cy="846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CILINDROS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ángulo 5"/>
          <p:cNvSpPr/>
          <p:nvPr/>
        </p:nvSpPr>
        <p:spPr>
          <a:xfrm rot="21336628">
            <a:off x="22772" y="2468103"/>
            <a:ext cx="6555000" cy="846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 smtClean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NECROSIS TUBULAR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" name="Rectángulo 7"/>
          <p:cNvSpPr/>
          <p:nvPr/>
        </p:nvSpPr>
        <p:spPr>
          <a:xfrm rot="21336628">
            <a:off x="823748" y="3579708"/>
            <a:ext cx="4629075" cy="846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 smtClean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GLOMERULAR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" name="Rectángulo 6"/>
          <p:cNvSpPr/>
          <p:nvPr/>
        </p:nvSpPr>
        <p:spPr>
          <a:xfrm rot="21336628">
            <a:off x="1838623" y="4556898"/>
            <a:ext cx="5549786" cy="846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 smtClean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INTERSTICIAL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Rectángulo 8"/>
          <p:cNvSpPr/>
          <p:nvPr/>
        </p:nvSpPr>
        <p:spPr>
          <a:xfrm rot="21336628">
            <a:off x="3271175" y="5592483"/>
            <a:ext cx="3888863" cy="846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4899" b="1" kern="0" dirty="0" smtClean="0">
                <a:solidFill>
                  <a:srgbClr val="000000"/>
                </a:solidFill>
                <a:latin typeface="AR DARLING" panose="02000000000000000000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PRERENAL</a:t>
            </a:r>
            <a:endParaRPr lang="es-ES" sz="1633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79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812026" y="4562168"/>
            <a:ext cx="7511845" cy="964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Text Box 208"/>
          <p:cNvSpPr txBox="1">
            <a:spLocks noChangeArrowheads="1"/>
          </p:cNvSpPr>
          <p:nvPr/>
        </p:nvSpPr>
        <p:spPr bwMode="auto">
          <a:xfrm>
            <a:off x="1970162" y="568241"/>
            <a:ext cx="6290120" cy="8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540" b="1" dirty="0">
                <a:solidFill>
                  <a:srgbClr val="FFFFFF"/>
                </a:solidFill>
                <a:latin typeface="Roboto Condensed"/>
                <a:ea typeface="Microsoft YaHei" panose="020B0503020204020204" pitchFamily="34" charset="-122"/>
              </a:rPr>
              <a:t>ENFERMEDAD RENAL CRONICA (ERC)</a:t>
            </a:r>
          </a:p>
          <a:p>
            <a:pPr algn="ctr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540" b="1" dirty="0">
                <a:solidFill>
                  <a:srgbClr val="FFFFFF"/>
                </a:solidFill>
                <a:latin typeface="Roboto Condensed"/>
                <a:ea typeface="Microsoft YaHei" panose="020B0503020204020204" pitchFamily="34" charset="-122"/>
              </a:rPr>
              <a:t>CONCEPTOS</a:t>
            </a:r>
          </a:p>
        </p:txBody>
      </p:sp>
      <p:sp>
        <p:nvSpPr>
          <p:cNvPr id="7" name="Rectangle 212"/>
          <p:cNvSpPr>
            <a:spLocks noChangeArrowheads="1"/>
          </p:cNvSpPr>
          <p:nvPr/>
        </p:nvSpPr>
        <p:spPr bwMode="auto">
          <a:xfrm>
            <a:off x="1786414" y="1861216"/>
            <a:ext cx="8620993" cy="36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81013" indent="-481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52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30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Font typeface="Arial Unicode MS" panose="020B0604020202020204" pitchFamily="34" charset="-128"/>
              <a:buChar char="①"/>
            </a:pPr>
            <a:r>
              <a:rPr lang="es-ES" altLang="es-ES" sz="2177" dirty="0">
                <a:solidFill>
                  <a:srgbClr val="000000"/>
                </a:solidFill>
                <a:ea typeface="Microsoft YaHei" panose="020B0503020204020204" pitchFamily="34" charset="-122"/>
              </a:rPr>
              <a:t>La pérdida de nefronas NO es un proceso recuperable</a:t>
            </a:r>
          </a:p>
          <a:p>
            <a:pPr marL="0" indent="0" algn="just" defTabSz="407571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33"/>
              </a:buClr>
            </a:pPr>
            <a:endParaRPr lang="es-ES" altLang="es-ES" sz="2177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Font typeface="Arial Unicode MS" panose="020B0604020202020204" pitchFamily="34" charset="-128"/>
              <a:buChar char="②"/>
            </a:pPr>
            <a:r>
              <a:rPr lang="es-ES" altLang="es-ES" sz="2177" dirty="0">
                <a:solidFill>
                  <a:srgbClr val="000000"/>
                </a:solidFill>
                <a:ea typeface="Microsoft YaHei" panose="020B0503020204020204" pitchFamily="34" charset="-122"/>
              </a:rPr>
              <a:t>A mayor DAÑO, menos probabilidades de recuperación funcional</a:t>
            </a: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Font typeface="Arial Unicode MS" panose="020B0604020202020204" pitchFamily="34" charset="-128"/>
              <a:buChar char="②"/>
            </a:pPr>
            <a:endParaRPr lang="es-ES" altLang="es-ES" sz="1814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0" indent="0" algn="just" defTabSz="407571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33"/>
              </a:buClr>
            </a:pPr>
            <a:r>
              <a:rPr lang="es-ES" altLang="es-ES" sz="1814" dirty="0">
                <a:solidFill>
                  <a:srgbClr val="000000"/>
                </a:solidFill>
                <a:ea typeface="Microsoft YaHei" panose="020B0503020204020204" pitchFamily="34" charset="-122"/>
              </a:rPr>
              <a:t>			Hipótesis de </a:t>
            </a:r>
            <a:r>
              <a:rPr lang="es-ES" altLang="es-ES" sz="1814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Trade</a:t>
            </a:r>
            <a:r>
              <a:rPr lang="es-ES" altLang="es-ES" sz="1814" dirty="0">
                <a:solidFill>
                  <a:srgbClr val="000000"/>
                </a:solidFill>
                <a:ea typeface="Microsoft YaHei" panose="020B0503020204020204" pitchFamily="34" charset="-122"/>
              </a:rPr>
              <a:t>-off (</a:t>
            </a:r>
            <a:r>
              <a:rPr lang="es-ES" altLang="es-ES" sz="1814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Hiperfiltración</a:t>
            </a:r>
            <a:r>
              <a:rPr lang="es-ES" altLang="es-ES" sz="1814" dirty="0">
                <a:solidFill>
                  <a:srgbClr val="000000"/>
                </a:solidFill>
                <a:ea typeface="Microsoft YaHei" panose="020B0503020204020204" pitchFamily="34" charset="-122"/>
              </a:rPr>
              <a:t> compensadora): Progresión</a:t>
            </a:r>
          </a:p>
          <a:p>
            <a:pPr marL="0" indent="0" algn="just" defTabSz="407571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33"/>
              </a:buClr>
            </a:pPr>
            <a:endParaRPr lang="es-ES" altLang="es-ES" sz="1814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0" indent="0" algn="just" defTabSz="407571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33"/>
              </a:buClr>
            </a:pPr>
            <a:r>
              <a:rPr lang="es-ES" altLang="es-ES" sz="1814" dirty="0">
                <a:solidFill>
                  <a:srgbClr val="000000"/>
                </a:solidFill>
                <a:ea typeface="Microsoft YaHei" panose="020B0503020204020204" pitchFamily="34" charset="-122"/>
              </a:rPr>
              <a:t>			Influyen las agudizaciones </a:t>
            </a:r>
          </a:p>
          <a:p>
            <a:pPr marL="0" indent="0" algn="just" defTabSz="407571" eaLnBrk="0" fontAlgn="base" hangingPunct="0">
              <a:spcBef>
                <a:spcPct val="0"/>
              </a:spcBef>
              <a:spcAft>
                <a:spcPct val="0"/>
              </a:spcAft>
              <a:buClr>
                <a:srgbClr val="990033"/>
              </a:buClr>
            </a:pPr>
            <a:endParaRPr lang="es-ES" altLang="es-ES" sz="1814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defTabSz="407571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814" dirty="0">
                <a:solidFill>
                  <a:srgbClr val="000000"/>
                </a:solidFill>
                <a:ea typeface="Microsoft YaHei" panose="020B0503020204020204" pitchFamily="34" charset="-122"/>
              </a:rPr>
              <a:t>			</a:t>
            </a:r>
            <a:r>
              <a:rPr lang="es-ES" altLang="gl-ES" sz="1814" b="1" dirty="0">
                <a:solidFill>
                  <a:srgbClr val="000000"/>
                </a:solidFill>
                <a:ea typeface="Microsoft YaHei" panose="020B0503020204020204" pitchFamily="34" charset="-122"/>
              </a:rPr>
              <a:t>FG &lt; 30 ?: </a:t>
            </a:r>
            <a:r>
              <a:rPr lang="es-ES" altLang="gl-ES" sz="1814" dirty="0">
                <a:solidFill>
                  <a:srgbClr val="000000"/>
                </a:solidFill>
                <a:ea typeface="Microsoft YaHei" panose="020B0503020204020204" pitchFamily="34" charset="-122"/>
              </a:rPr>
              <a:t>Punto de no retorno </a:t>
            </a:r>
            <a:r>
              <a:rPr lang="es-ES" altLang="gl-ES" sz="1814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(estadio  3-4)</a:t>
            </a:r>
            <a:endParaRPr lang="es-ES" altLang="gl-ES" sz="1814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defTabSz="407571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gl-ES" sz="1814" dirty="0">
                <a:solidFill>
                  <a:srgbClr val="000000"/>
                </a:solidFill>
                <a:ea typeface="Microsoft YaHei" panose="020B0503020204020204" pitchFamily="34" charset="-122"/>
              </a:rPr>
              <a:t>			Ni reversión ni estabilización a pesar de </a:t>
            </a:r>
            <a:r>
              <a:rPr lang="es-ES" altLang="gl-ES" sz="1814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nefroproteccion</a:t>
            </a:r>
            <a:r>
              <a:rPr lang="es-ES" altLang="gl-ES" sz="1814" dirty="0">
                <a:solidFill>
                  <a:srgbClr val="000000"/>
                </a:solidFill>
                <a:ea typeface="Microsoft YaHei" panose="020B0503020204020204" pitchFamily="34" charset="-122"/>
              </a:rPr>
              <a:t> o tratamiento 		específico (hablamos de ERC avanzada).</a:t>
            </a:r>
          </a:p>
        </p:txBody>
      </p:sp>
      <p:grpSp>
        <p:nvGrpSpPr>
          <p:cNvPr id="9" name="Google Shape;239;p16"/>
          <p:cNvGrpSpPr/>
          <p:nvPr/>
        </p:nvGrpSpPr>
        <p:grpSpPr>
          <a:xfrm>
            <a:off x="1632070" y="812633"/>
            <a:ext cx="369544" cy="369544"/>
            <a:chOff x="2594050" y="1631825"/>
            <a:chExt cx="439625" cy="439625"/>
          </a:xfrm>
        </p:grpSpPr>
        <p:sp>
          <p:nvSpPr>
            <p:cNvPr id="1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1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1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1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3189976" y="5832824"/>
            <a:ext cx="5813867" cy="59490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defTabSz="407571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gl-ES" sz="1633" b="1" dirty="0">
                <a:solidFill>
                  <a:srgbClr val="000000"/>
                </a:solidFill>
                <a:ea typeface="Microsoft YaHei" panose="020B0503020204020204" pitchFamily="34" charset="-122"/>
              </a:rPr>
              <a:t>Existe una perdida fisiológica de la función renal a partir de la 4-5ª década de vida (</a:t>
            </a:r>
            <a:r>
              <a:rPr lang="es-ES" altLang="gl-ES" sz="1633" b="1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8 ml </a:t>
            </a:r>
            <a:r>
              <a:rPr lang="es-ES" altLang="gl-ES" sz="1633" b="1" dirty="0">
                <a:solidFill>
                  <a:srgbClr val="000000"/>
                </a:solidFill>
                <a:ea typeface="Microsoft YaHei" panose="020B0503020204020204" pitchFamily="34" charset="-122"/>
              </a:rPr>
              <a:t>/ min / 10 años)</a:t>
            </a:r>
            <a:endParaRPr lang="es-ES" altLang="es-ES" sz="1633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1927652" y="5943098"/>
            <a:ext cx="978408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8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26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 idx="4294967295"/>
          </p:nvPr>
        </p:nvSpPr>
        <p:spPr>
          <a:xfrm>
            <a:off x="3257211" y="554729"/>
            <a:ext cx="5710716" cy="1320608"/>
          </a:xfrm>
          <a:prstGeom prst="rect">
            <a:avLst/>
          </a:prstGeom>
        </p:spPr>
        <p:txBody>
          <a:bodyPr spcFirstLastPara="1" wrap="square" lIns="91435" tIns="91435" rIns="91435" bIns="91435" anchor="b" anchorCtr="0">
            <a:noAutofit/>
          </a:bodyPr>
          <a:lstStyle/>
          <a:p>
            <a:r>
              <a:rPr lang="en" sz="7258" b="1" dirty="0">
                <a:solidFill>
                  <a:srgbClr val="000000"/>
                </a:solidFill>
              </a:rPr>
              <a:t>CONCEPTO</a:t>
            </a:r>
            <a:endParaRPr sz="7258" b="1" dirty="0">
              <a:solidFill>
                <a:srgbClr val="000000"/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4294967295"/>
          </p:nvPr>
        </p:nvSpPr>
        <p:spPr>
          <a:xfrm>
            <a:off x="2699134" y="4735487"/>
            <a:ext cx="6594392" cy="581293"/>
          </a:xfrm>
          <a:prstGeom prst="rect">
            <a:avLst/>
          </a:prstGeom>
        </p:spPr>
        <p:txBody>
          <a:bodyPr spcFirstLastPara="1" wrap="square" lIns="91435" tIns="91435" rIns="91435" bIns="91435" anchor="t" anchorCtr="0">
            <a:noAutofit/>
          </a:bodyPr>
          <a:lstStyle/>
          <a:p>
            <a:pPr marL="0" indent="0" algn="ctr">
              <a:buNone/>
            </a:pPr>
            <a:r>
              <a:rPr lang="es-ES" sz="3266" b="1" dirty="0">
                <a:solidFill>
                  <a:srgbClr val="FFFFFF"/>
                </a:solidFill>
              </a:rPr>
              <a:t>Aunque la disfunción pueda ser reversible algún daño queda</a:t>
            </a:r>
            <a:endParaRPr sz="3266" b="1" dirty="0">
              <a:solidFill>
                <a:srgbClr val="FFFFFF"/>
              </a:solidFill>
            </a:endParaRPr>
          </a:p>
        </p:txBody>
      </p:sp>
      <p:pic>
        <p:nvPicPr>
          <p:cNvPr id="86" name="Google Shape;86;p13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838" y="2206929"/>
            <a:ext cx="2515464" cy="2515464"/>
          </a:xfrm>
          <a:prstGeom prst="wedgeEllipseCallout">
            <a:avLst>
              <a:gd name="adj1" fmla="val -60049"/>
              <a:gd name="adj2" fmla="val 34410"/>
            </a:avLst>
          </a:pr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3587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25"/>
          <p:cNvSpPr>
            <a:spLocks noChangeShapeType="1"/>
          </p:cNvSpPr>
          <p:nvPr/>
        </p:nvSpPr>
        <p:spPr bwMode="auto">
          <a:xfrm>
            <a:off x="3682393" y="1204758"/>
            <a:ext cx="1441" cy="43550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7" name="Line 26"/>
          <p:cNvSpPr>
            <a:spLocks noChangeShapeType="1"/>
          </p:cNvSpPr>
          <p:nvPr/>
        </p:nvSpPr>
        <p:spPr bwMode="auto">
          <a:xfrm>
            <a:off x="3682393" y="5559775"/>
            <a:ext cx="5461053" cy="144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2368975" y="3002067"/>
            <a:ext cx="1245854" cy="5949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177" b="1">
                <a:solidFill>
                  <a:srgbClr val="000000"/>
                </a:solidFill>
                <a:ea typeface="Microsoft YaHei" panose="020B0503020204020204" pitchFamily="34" charset="-122"/>
              </a:rPr>
              <a:t>FGe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089" b="1">
                <a:solidFill>
                  <a:srgbClr val="000000"/>
                </a:solidFill>
                <a:ea typeface="Microsoft YaHei" panose="020B0503020204020204" pitchFamily="34" charset="-122"/>
              </a:rPr>
              <a:t>(ml/min/1,73 m</a:t>
            </a:r>
            <a:r>
              <a:rPr lang="es-ES" altLang="es-ES" sz="1089" b="1" baseline="30000">
                <a:solidFill>
                  <a:srgbClr val="000000"/>
                </a:solidFill>
                <a:ea typeface="Microsoft YaHei" panose="020B0503020204020204" pitchFamily="34" charset="-122"/>
              </a:rPr>
              <a:t>2</a:t>
            </a:r>
            <a:r>
              <a:rPr lang="es-ES" altLang="es-ES" sz="1089" b="1">
                <a:solidFill>
                  <a:srgbClr val="000000"/>
                </a:solidFill>
                <a:ea typeface="Microsoft YaHei" panose="020B0503020204020204" pitchFamily="34" charset="-122"/>
              </a:rPr>
              <a:t>)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5687083" y="5628903"/>
            <a:ext cx="1808252" cy="4273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177" b="1">
                <a:solidFill>
                  <a:srgbClr val="000000"/>
                </a:solidFill>
                <a:ea typeface="Microsoft YaHei" panose="020B0503020204020204" pitchFamily="34" charset="-122"/>
              </a:rPr>
              <a:t>Tiempo </a:t>
            </a:r>
            <a:r>
              <a:rPr lang="es-ES" altLang="es-ES" sz="1452" b="1">
                <a:solidFill>
                  <a:srgbClr val="000000"/>
                </a:solidFill>
                <a:ea typeface="Microsoft YaHei" panose="020B0503020204020204" pitchFamily="34" charset="-122"/>
              </a:rPr>
              <a:t>(años)</a:t>
            </a:r>
            <a:endParaRPr lang="es-ES" altLang="es-ES" sz="2177" b="1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3318754" y="5593932"/>
            <a:ext cx="288862" cy="315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452" b="1">
                <a:solidFill>
                  <a:srgbClr val="000000"/>
                </a:solidFill>
                <a:ea typeface="Microsoft YaHei" panose="020B0503020204020204" pitchFamily="34" charset="-122"/>
              </a:rPr>
              <a:t>0</a:t>
            </a:r>
            <a:endParaRPr lang="es-ES" altLang="es-ES" sz="1452" b="1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3267629" y="1273885"/>
            <a:ext cx="393056" cy="315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452" b="1">
                <a:solidFill>
                  <a:srgbClr val="000000"/>
                </a:solidFill>
                <a:ea typeface="Microsoft YaHei" panose="020B0503020204020204" pitchFamily="34" charset="-122"/>
              </a:rPr>
              <a:t>40</a:t>
            </a:r>
            <a:endParaRPr lang="es-ES" altLang="es-ES" sz="1452" b="1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9052716" y="5649785"/>
            <a:ext cx="393056" cy="315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452" b="1">
                <a:solidFill>
                  <a:srgbClr val="000000"/>
                </a:solidFill>
                <a:ea typeface="Microsoft YaHei" panose="020B0503020204020204" pitchFamily="34" charset="-122"/>
              </a:rPr>
              <a:t>10</a:t>
            </a:r>
            <a:endParaRPr lang="es-ES" altLang="es-ES" sz="1452" b="1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4" name="Line 32"/>
          <p:cNvSpPr>
            <a:spLocks noChangeShapeType="1"/>
          </p:cNvSpPr>
          <p:nvPr/>
        </p:nvSpPr>
        <p:spPr bwMode="auto">
          <a:xfrm>
            <a:off x="4373665" y="1481267"/>
            <a:ext cx="691273" cy="89865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3817378" y="1744070"/>
            <a:ext cx="736099" cy="5111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AINEs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por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gota úrica</a:t>
            </a:r>
          </a:p>
        </p:txBody>
      </p:sp>
      <p:sp>
        <p:nvSpPr>
          <p:cNvPr id="16" name="Line 34"/>
          <p:cNvSpPr>
            <a:spLocks noChangeShapeType="1"/>
          </p:cNvSpPr>
          <p:nvPr/>
        </p:nvSpPr>
        <p:spPr bwMode="auto">
          <a:xfrm>
            <a:off x="5064938" y="2379921"/>
            <a:ext cx="1175163" cy="6221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4326865" y="2657126"/>
            <a:ext cx="1133644" cy="6506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IAM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Episodio ICC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Cateterismo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Contraste iodado</a:t>
            </a:r>
            <a:endParaRPr lang="es-ES" altLang="es-ES" sz="907" b="1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18" name="Line 36"/>
          <p:cNvSpPr>
            <a:spLocks noChangeShapeType="1"/>
          </p:cNvSpPr>
          <p:nvPr/>
        </p:nvSpPr>
        <p:spPr bwMode="auto">
          <a:xfrm>
            <a:off x="6240101" y="3002067"/>
            <a:ext cx="1106036" cy="82952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5440103" y="3429630"/>
            <a:ext cx="1135247" cy="5111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ITU grave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tratada con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aminoglucósidos</a:t>
            </a:r>
            <a:endParaRPr lang="es-ES" altLang="es-ES" sz="2177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0" name="Line 38"/>
          <p:cNvSpPr>
            <a:spLocks noChangeShapeType="1"/>
          </p:cNvSpPr>
          <p:nvPr/>
        </p:nvSpPr>
        <p:spPr bwMode="auto">
          <a:xfrm>
            <a:off x="7346137" y="3831594"/>
            <a:ext cx="760400" cy="760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6495008" y="4219520"/>
            <a:ext cx="1107996" cy="6506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ICC: hipotensión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tras tratamiento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con diuréticos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y IECA</a:t>
            </a:r>
            <a:endParaRPr lang="es-ES" altLang="es-ES" sz="907" b="1">
              <a:solidFill>
                <a:srgbClr val="00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>
            <a:off x="8106537" y="4591994"/>
            <a:ext cx="207382" cy="55301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8106537" y="5214139"/>
            <a:ext cx="453970" cy="2319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907" b="1">
                <a:solidFill>
                  <a:srgbClr val="000000"/>
                </a:solidFill>
                <a:ea typeface="Microsoft YaHei" panose="020B0503020204020204" pitchFamily="34" charset="-122"/>
              </a:rPr>
              <a:t>IRCT</a:t>
            </a:r>
            <a:endParaRPr lang="es-ES" altLang="es-ES" sz="2177" b="1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5290322" y="1171506"/>
            <a:ext cx="4015862" cy="2599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089" b="1" dirty="0">
                <a:solidFill>
                  <a:srgbClr val="000000"/>
                </a:solidFill>
                <a:ea typeface="Microsoft YaHei" panose="020B0503020204020204" pitchFamily="34" charset="-122"/>
              </a:rPr>
              <a:t>Pérdida de  función (posible) sin episodios intercurrentes </a:t>
            </a:r>
            <a:endParaRPr lang="es-ES" altLang="es-ES" sz="1089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5" name="Text Box 43"/>
          <p:cNvSpPr txBox="1">
            <a:spLocks noChangeArrowheads="1"/>
          </p:cNvSpPr>
          <p:nvPr/>
        </p:nvSpPr>
        <p:spPr bwMode="auto">
          <a:xfrm>
            <a:off x="6101847" y="6419990"/>
            <a:ext cx="4295407" cy="287771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270">
                <a:solidFill>
                  <a:srgbClr val="000000"/>
                </a:solidFill>
                <a:ea typeface="Microsoft YaHei" panose="020B0503020204020204" pitchFamily="34" charset="-122"/>
              </a:rPr>
              <a:t>Adaptada de Fink, et al. Am J Kidney Dis 2009;53:681-8.</a:t>
            </a:r>
          </a:p>
        </p:txBody>
      </p:sp>
      <p:sp>
        <p:nvSpPr>
          <p:cNvPr id="26" name="Line 44"/>
          <p:cNvSpPr>
            <a:spLocks noChangeShapeType="1"/>
          </p:cNvSpPr>
          <p:nvPr/>
        </p:nvSpPr>
        <p:spPr bwMode="auto">
          <a:xfrm>
            <a:off x="3751521" y="1343013"/>
            <a:ext cx="5486976" cy="58902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2FEC06D9-758C-4141-8E17-380B8CCA589F}"/>
              </a:ext>
            </a:extLst>
          </p:cNvPr>
          <p:cNvSpPr txBox="1"/>
          <p:nvPr/>
        </p:nvSpPr>
        <p:spPr>
          <a:xfrm>
            <a:off x="2186787" y="247586"/>
            <a:ext cx="7690638" cy="3436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33" b="1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Varón, </a:t>
            </a:r>
            <a:r>
              <a:rPr lang="es-ES" sz="1633" b="1" dirty="0">
                <a:solidFill>
                  <a:srgbClr val="000000"/>
                </a:solidFill>
                <a:ea typeface="Microsoft YaHei" panose="020B0503020204020204" pitchFamily="34" charset="-122"/>
              </a:rPr>
              <a:t>55 años con </a:t>
            </a:r>
            <a:r>
              <a:rPr lang="es-ES" sz="1633" b="1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cáncer de pulmón tratado y </a:t>
            </a:r>
            <a:r>
              <a:rPr lang="es-ES" sz="1633" b="1" dirty="0">
                <a:solidFill>
                  <a:srgbClr val="000000"/>
                </a:solidFill>
                <a:ea typeface="Microsoft YaHei" panose="020B0503020204020204" pitchFamily="34" charset="-122"/>
              </a:rPr>
              <a:t>ERC estadio 3</a:t>
            </a:r>
          </a:p>
        </p:txBody>
      </p:sp>
    </p:spTree>
    <p:extLst>
      <p:ext uri="{BB962C8B-B14F-4D97-AF65-F5344CB8AC3E}">
        <p14:creationId xmlns:p14="http://schemas.microsoft.com/office/powerpoint/2010/main" val="12402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235075" y="4238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es-ES" sz="1800">
              <a:solidFill>
                <a:srgbClr val="000000"/>
              </a:solidFill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85839" y="188913"/>
            <a:ext cx="8478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2400" b="1">
                <a:solidFill>
                  <a:srgbClr val="FFFFFF"/>
                </a:solidFill>
              </a:rPr>
              <a:t>FACTORES DE RIESGO Y NEFROPATIA DE CONTRASTE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656389" y="1196975"/>
            <a:ext cx="1895475" cy="376238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800">
                <a:solidFill>
                  <a:srgbClr val="000000"/>
                </a:solidFill>
              </a:rPr>
              <a:t>MODIFICABLES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934076" y="1773238"/>
            <a:ext cx="3673475" cy="4099584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b="1" dirty="0">
                <a:solidFill>
                  <a:srgbClr val="000000"/>
                </a:solidFill>
              </a:rPr>
              <a:t>Dependientes del contraste </a:t>
            </a:r>
            <a:r>
              <a:rPr lang="es-ES" altLang="es-ES" sz="1400" b="1" dirty="0" err="1">
                <a:solidFill>
                  <a:srgbClr val="000000"/>
                </a:solidFill>
              </a:rPr>
              <a:t>ó</a:t>
            </a:r>
            <a:r>
              <a:rPr lang="es-ES" altLang="es-ES" sz="1400" b="1" dirty="0">
                <a:solidFill>
                  <a:srgbClr val="000000"/>
                </a:solidFill>
              </a:rPr>
              <a:t> </a:t>
            </a:r>
            <a:r>
              <a:rPr lang="es-ES" altLang="es-ES" sz="1400" b="1" dirty="0" err="1">
                <a:solidFill>
                  <a:srgbClr val="000000"/>
                </a:solidFill>
              </a:rPr>
              <a:t>tecnica</a:t>
            </a:r>
            <a:r>
              <a:rPr lang="es-ES" altLang="es-ES" sz="1400" b="1" dirty="0">
                <a:solidFill>
                  <a:srgbClr val="000000"/>
                </a:solidFill>
              </a:rPr>
              <a:t>:</a:t>
            </a:r>
            <a:r>
              <a:rPr lang="es-ES" altLang="es-ES" sz="1400" dirty="0">
                <a:solidFill>
                  <a:srgbClr val="000000"/>
                </a:solidFill>
              </a:rPr>
              <a:t>  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s-ES" altLang="es-ES" sz="1400" dirty="0">
              <a:solidFill>
                <a:srgbClr val="000000"/>
              </a:solidFill>
            </a:endParaRP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>
                <a:solidFill>
                  <a:srgbClr val="000000"/>
                </a:solidFill>
              </a:rPr>
              <a:t>Antecedente de administración reciente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>
                <a:solidFill>
                  <a:srgbClr val="000000"/>
                </a:solidFill>
              </a:rPr>
              <a:t>Volumen de contraste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>
                <a:solidFill>
                  <a:srgbClr val="000000"/>
                </a:solidFill>
              </a:rPr>
              <a:t>Tipo de contraste (</a:t>
            </a:r>
            <a:r>
              <a:rPr lang="es-ES" altLang="es-ES" sz="1400" dirty="0" err="1">
                <a:solidFill>
                  <a:srgbClr val="000000"/>
                </a:solidFill>
              </a:rPr>
              <a:t>osmolaridad</a:t>
            </a:r>
            <a:r>
              <a:rPr lang="es-ES" altLang="es-ES" sz="1400" dirty="0">
                <a:solidFill>
                  <a:srgbClr val="000000"/>
                </a:solidFill>
              </a:rPr>
              <a:t>)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>
                <a:solidFill>
                  <a:srgbClr val="000000"/>
                </a:solidFill>
              </a:rPr>
              <a:t>Vía de administración (venosa </a:t>
            </a:r>
            <a:r>
              <a:rPr lang="es-ES" altLang="es-ES" sz="1400" dirty="0" err="1">
                <a:solidFill>
                  <a:srgbClr val="000000"/>
                </a:solidFill>
              </a:rPr>
              <a:t>ó</a:t>
            </a:r>
            <a:r>
              <a:rPr lang="es-ES" altLang="es-ES" sz="1400" dirty="0">
                <a:solidFill>
                  <a:srgbClr val="000000"/>
                </a:solidFill>
              </a:rPr>
              <a:t> arterial)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s-ES" altLang="es-ES" sz="1400" dirty="0">
              <a:solidFill>
                <a:srgbClr val="000000"/>
              </a:solidFill>
            </a:endParaRP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b="1" dirty="0">
                <a:solidFill>
                  <a:srgbClr val="000000"/>
                </a:solidFill>
              </a:rPr>
              <a:t>Dependientes del paciente: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s-ES" altLang="es-ES" sz="1400" b="1" dirty="0">
              <a:solidFill>
                <a:srgbClr val="000000"/>
              </a:solidFill>
            </a:endParaRP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>
                <a:solidFill>
                  <a:srgbClr val="000000"/>
                </a:solidFill>
              </a:rPr>
              <a:t>Deshidratación 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endParaRPr lang="es-ES" altLang="es-ES" sz="1400" dirty="0">
              <a:solidFill>
                <a:srgbClr val="000000"/>
              </a:solidFill>
            </a:endParaRP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>
                <a:solidFill>
                  <a:srgbClr val="000000"/>
                </a:solidFill>
              </a:rPr>
              <a:t>Medicaciones concomitantes </a:t>
            </a:r>
            <a:r>
              <a:rPr lang="es-ES" altLang="es-ES" sz="1400" dirty="0" err="1">
                <a:solidFill>
                  <a:srgbClr val="000000"/>
                </a:solidFill>
              </a:rPr>
              <a:t>nefrotóxicas</a:t>
            </a:r>
            <a:endParaRPr lang="es-ES" altLang="es-ES" sz="1400" dirty="0">
              <a:solidFill>
                <a:srgbClr val="000000"/>
              </a:solidFill>
            </a:endParaRP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 err="1">
                <a:solidFill>
                  <a:srgbClr val="000000"/>
                </a:solidFill>
              </a:rPr>
              <a:t>AINEs</a:t>
            </a:r>
            <a:endParaRPr lang="es-ES" altLang="es-ES" sz="1400" dirty="0">
              <a:solidFill>
                <a:srgbClr val="000000"/>
              </a:solidFill>
            </a:endParaRP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>
                <a:solidFill>
                  <a:srgbClr val="000000"/>
                </a:solidFill>
              </a:rPr>
              <a:t>Antibióticos (</a:t>
            </a:r>
            <a:r>
              <a:rPr lang="es-ES" altLang="es-ES" sz="1400" dirty="0" err="1">
                <a:solidFill>
                  <a:srgbClr val="000000"/>
                </a:solidFill>
              </a:rPr>
              <a:t>aminoglucósidos</a:t>
            </a:r>
            <a:r>
              <a:rPr lang="es-ES" altLang="es-ES" sz="1400" dirty="0">
                <a:solidFill>
                  <a:srgbClr val="000000"/>
                </a:solidFill>
              </a:rPr>
              <a:t>, vancomicina, </a:t>
            </a:r>
            <a:r>
              <a:rPr lang="es-ES" altLang="es-ES" sz="1400" dirty="0" err="1">
                <a:solidFill>
                  <a:srgbClr val="000000"/>
                </a:solidFill>
              </a:rPr>
              <a:t>anfotericina</a:t>
            </a:r>
            <a:r>
              <a:rPr lang="es-ES" altLang="es-ES" sz="1400" dirty="0">
                <a:solidFill>
                  <a:srgbClr val="000000"/>
                </a:solidFill>
              </a:rPr>
              <a:t> B)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>
                <a:solidFill>
                  <a:srgbClr val="000000"/>
                </a:solidFill>
              </a:rPr>
              <a:t>Diuréticos (furosemida, manitol)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>
                <a:solidFill>
                  <a:srgbClr val="000000"/>
                </a:solidFill>
              </a:rPr>
              <a:t>Inmunosupresores (ciclosporina)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 err="1">
                <a:solidFill>
                  <a:srgbClr val="000000"/>
                </a:solidFill>
              </a:rPr>
              <a:t>IECAs</a:t>
            </a:r>
            <a:r>
              <a:rPr lang="es-ES" altLang="es-ES" sz="1400" dirty="0">
                <a:solidFill>
                  <a:srgbClr val="000000"/>
                </a:solidFill>
              </a:rPr>
              <a:t>, ARA-2</a:t>
            </a:r>
          </a:p>
          <a:p>
            <a:pPr algn="just" fontAlgn="base">
              <a:lnSpc>
                <a:spcPct val="80000"/>
              </a:lnSpc>
              <a:spcAft>
                <a:spcPct val="0"/>
              </a:spcAft>
              <a:buFontTx/>
              <a:buNone/>
            </a:pPr>
            <a:r>
              <a:rPr lang="es-ES" altLang="es-ES" sz="1400" dirty="0" err="1">
                <a:solidFill>
                  <a:srgbClr val="000000"/>
                </a:solidFill>
              </a:rPr>
              <a:t>Metformina</a:t>
            </a:r>
            <a:endParaRPr lang="es-ES" altLang="es-ES" sz="1400" dirty="0">
              <a:solidFill>
                <a:srgbClr val="000000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039814" y="765175"/>
            <a:ext cx="2301875" cy="3762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800">
                <a:solidFill>
                  <a:srgbClr val="FFFFFF"/>
                </a:solidFill>
              </a:rPr>
              <a:t>NO MODIFICABLES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039813" y="1268414"/>
            <a:ext cx="4679950" cy="547842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 b="1">
                <a:solidFill>
                  <a:srgbClr val="FFFFFF"/>
                </a:solidFill>
              </a:rPr>
              <a:t>ERC previa (aumenta el riesgo 37%)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 b="1">
                <a:solidFill>
                  <a:srgbClr val="FFFFFF"/>
                </a:solidFill>
              </a:rPr>
              <a:t>Diabetes (sobretodo si asociada a ERC): 4 % más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Hiperglucemia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Insuficiencia renal aguda (sobretodo NTA)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Hipotension / sepsis 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Sexo masculino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Edad avanzada (&gt;70 – 75 years) 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Riñón único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es-ES" sz="1400">
              <a:solidFill>
                <a:srgbClr val="FFFFFF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 b="1">
                <a:solidFill>
                  <a:srgbClr val="FFFFFF"/>
                </a:solidFill>
              </a:rPr>
              <a:t>Secundarios a:</a:t>
            </a:r>
            <a:r>
              <a:rPr lang="es-ES" altLang="es-ES" sz="1400">
                <a:solidFill>
                  <a:srgbClr val="FFFFFF"/>
                </a:solidFill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Enfermedad CV (ICC, IAM, shock cardiogénico, balón de contrapulsación, arteriopatía periférica)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Cirrosis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Sindrome nefrótico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Hipoalbuminemia (&lt; 3.5 g/dl)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Anemia y hemorragia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Mieloma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Hipertensión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Proteinuria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Trasplante de órganos (sobre todo renal)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VIH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Cancer (Quimioterapia previa)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Colagenosis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1400">
                <a:solidFill>
                  <a:srgbClr val="FFFFFF"/>
                </a:solidFill>
              </a:rPr>
              <a:t>Trastornos metabólicos (hiperuricemia, dislipemia, hipercalcemia, etc)</a:t>
            </a:r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895351" y="1196976"/>
            <a:ext cx="4968875" cy="5762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es-ES" sz="1800">
              <a:solidFill>
                <a:srgbClr val="FFFFFF"/>
              </a:solidFill>
            </a:endParaRPr>
          </a:p>
        </p:txBody>
      </p:sp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6007101" y="836613"/>
            <a:ext cx="3527424" cy="12255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es-ES" sz="1800">
              <a:solidFill>
                <a:srgbClr val="FFFFFF"/>
              </a:solidFill>
            </a:endParaRPr>
          </a:p>
        </p:txBody>
      </p:sp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5864225" y="3189288"/>
            <a:ext cx="3868738" cy="11303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es-ES" sz="180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39789" y="5791200"/>
            <a:ext cx="4968875" cy="2571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altLang="es-ES" sz="1800">
              <a:solidFill>
                <a:srgbClr val="FFFFFF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529388" y="6342722"/>
            <a:ext cx="5545138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2400" b="1">
                <a:solidFill>
                  <a:srgbClr val="FFFFFF"/>
                </a:solidFill>
              </a:rPr>
              <a:t>¿ASOCIACION CAUSAL O CASUAL?</a:t>
            </a:r>
          </a:p>
        </p:txBody>
      </p:sp>
    </p:spTree>
    <p:extLst>
      <p:ext uri="{BB962C8B-B14F-4D97-AF65-F5344CB8AC3E}">
        <p14:creationId xmlns:p14="http://schemas.microsoft.com/office/powerpoint/2010/main" val="274917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7" y="180975"/>
            <a:ext cx="4177320" cy="18660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49" y="2290239"/>
            <a:ext cx="4817886" cy="7234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37" y="2016243"/>
            <a:ext cx="2897775" cy="2858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701" y="194495"/>
            <a:ext cx="7715250" cy="8618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570" y="709109"/>
            <a:ext cx="2399381" cy="1999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049" y="3459692"/>
            <a:ext cx="5629275" cy="12573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4449" y="4507442"/>
            <a:ext cx="2047875" cy="2095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787" y="4783021"/>
            <a:ext cx="5247224" cy="2334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787" y="4984301"/>
            <a:ext cx="4424566" cy="21122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4237" y="1071366"/>
            <a:ext cx="5835211" cy="2270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64237" y="1299236"/>
            <a:ext cx="5222814" cy="24562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324" y="5486160"/>
            <a:ext cx="6162675" cy="12001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77687" y="5839793"/>
            <a:ext cx="2914650" cy="3048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40718" y="5236824"/>
            <a:ext cx="5055694" cy="13985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59996" y="6620438"/>
            <a:ext cx="1989201" cy="25637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77812" y="1708124"/>
            <a:ext cx="5783626" cy="15139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80424" y="3254335"/>
            <a:ext cx="6135527" cy="55466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01187" y="2930342"/>
            <a:ext cx="1395225" cy="25906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29398" y="6091883"/>
            <a:ext cx="1077975" cy="28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5"/>
          <p:cNvSpPr txBox="1">
            <a:spLocks noChangeArrowheads="1"/>
          </p:cNvSpPr>
          <p:nvPr/>
        </p:nvSpPr>
        <p:spPr bwMode="auto">
          <a:xfrm>
            <a:off x="4335464" y="184150"/>
            <a:ext cx="7519987" cy="254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4000" b="1">
                <a:solidFill>
                  <a:srgbClr val="FFFFFF"/>
                </a:solidFill>
                <a:latin typeface="Comic Sans MS" panose="030F0702030302020204" pitchFamily="66" charset="0"/>
              </a:rPr>
              <a:t>CONTRASTE Y RIÑON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4000" b="1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4000" b="1">
                <a:solidFill>
                  <a:srgbClr val="FFFFFF"/>
                </a:solidFill>
                <a:latin typeface="Comic Sans MS" panose="030F0702030302020204" pitchFamily="66" charset="0"/>
              </a:rPr>
              <a:t>¿EXISTE ALGUNA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sz="4000" b="1">
                <a:solidFill>
                  <a:srgbClr val="FFFFFF"/>
                </a:solidFill>
                <a:latin typeface="Comic Sans MS" panose="030F0702030302020204" pitchFamily="66" charset="0"/>
              </a:rPr>
              <a:t> PRACTICA CONTRASTADA?</a:t>
            </a:r>
          </a:p>
        </p:txBody>
      </p:sp>
      <p:pic>
        <p:nvPicPr>
          <p:cNvPr id="5" name="Picture 3" descr="1101080714_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175356"/>
            <a:ext cx="38100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45832" y="2909889"/>
            <a:ext cx="66992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ES" altLang="es-ES" dirty="0">
                <a:solidFill>
                  <a:srgbClr val="FFFFFF"/>
                </a:solidFill>
              </a:rPr>
              <a:t>“ Es mejor tener la boca cerrada y parecer estúpido que abrirla y disipar la duda ”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691" y="4663882"/>
            <a:ext cx="4050675" cy="16924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219" y="4143375"/>
            <a:ext cx="1961972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"/>
          <p:cNvSpPr txBox="1">
            <a:spLocks noGrp="1"/>
          </p:cNvSpPr>
          <p:nvPr>
            <p:ph type="sldNum" idx="4294967295"/>
          </p:nvPr>
        </p:nvSpPr>
        <p:spPr>
          <a:xfrm>
            <a:off x="9142321" y="5493968"/>
            <a:ext cx="1487556" cy="315633"/>
          </a:xfrm>
          <a:prstGeom prst="rect">
            <a:avLst/>
          </a:prstGeom>
        </p:spPr>
        <p:txBody>
          <a:bodyPr spcFirstLastPara="1" wrap="square" lIns="91435" tIns="91435" rIns="91435" bIns="91435" anchor="ctr" anchorCtr="0">
            <a:no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sldNum" idx="12"/>
          </p:nvPr>
        </p:nvSpPr>
        <p:spPr>
          <a:xfrm>
            <a:off x="9142321" y="5493968"/>
            <a:ext cx="1487556" cy="315633"/>
          </a:xfrm>
          <a:prstGeom prst="rect">
            <a:avLst/>
          </a:prstGeom>
        </p:spPr>
        <p:txBody>
          <a:bodyPr spcFirstLastPara="1" wrap="square" lIns="91435" tIns="91435" rIns="91435" bIns="91435" anchor="ctr" anchorCtr="0">
            <a:noAutofit/>
          </a:bodyPr>
          <a:lstStyle/>
          <a:p>
            <a:fld id="{00000000-1234-1234-1234-123412341234}" type="slidenum">
              <a:rPr lang="en"/>
              <a:pPr/>
              <a:t>28</a:t>
            </a:fld>
            <a:endParaRPr/>
          </a:p>
        </p:txBody>
      </p:sp>
      <p:sp>
        <p:nvSpPr>
          <p:cNvPr id="8" name="Rectángulo 7"/>
          <p:cNvSpPr/>
          <p:nvPr/>
        </p:nvSpPr>
        <p:spPr>
          <a:xfrm>
            <a:off x="1547163" y="216541"/>
            <a:ext cx="9235137" cy="670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757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33" b="1" dirty="0">
                <a:solidFill>
                  <a:srgbClr val="FFFFFF"/>
                </a:solidFill>
              </a:rPr>
              <a:t>AUNQUE EL RIÑON PRESENTA CAPACIDAD DE </a:t>
            </a:r>
            <a:r>
              <a:rPr lang="es-ES" sz="1633" b="1" dirty="0" smtClean="0">
                <a:solidFill>
                  <a:srgbClr val="FFFFFF"/>
                </a:solidFill>
              </a:rPr>
              <a:t>REGENERACION – Y COMPENSACION …</a:t>
            </a:r>
            <a:endParaRPr lang="es-ES" sz="1633" b="1" dirty="0">
              <a:solidFill>
                <a:srgbClr val="FFFFFF"/>
              </a:solidFill>
            </a:endParaRPr>
          </a:p>
        </p:txBody>
      </p:sp>
      <p:pic>
        <p:nvPicPr>
          <p:cNvPr id="11266" name="Picture 2" descr="http://www.karger.com/WebMaterial/ShowPic/1536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6" y="1084074"/>
            <a:ext cx="5952235" cy="40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www.karger.com/WebMaterial/ShowPic/1536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952" y="2162992"/>
            <a:ext cx="4361925" cy="372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45" y="5802627"/>
            <a:ext cx="6220730" cy="9798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428" y="6518236"/>
            <a:ext cx="2164523" cy="264214"/>
          </a:xfrm>
          <a:prstGeom prst="rect">
            <a:avLst/>
          </a:prstGeom>
        </p:spPr>
      </p:pic>
      <p:sp>
        <p:nvSpPr>
          <p:cNvPr id="2" name="Flecha derecha 1"/>
          <p:cNvSpPr/>
          <p:nvPr/>
        </p:nvSpPr>
        <p:spPr>
          <a:xfrm flipH="1">
            <a:off x="8399914" y="5163107"/>
            <a:ext cx="2819400" cy="271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4;p18"/>
          <p:cNvSpPr txBox="1">
            <a:spLocks/>
          </p:cNvSpPr>
          <p:nvPr/>
        </p:nvSpPr>
        <p:spPr>
          <a:xfrm rot="161729">
            <a:off x="970489" y="197505"/>
            <a:ext cx="6039520" cy="10731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35" tIns="91435" rIns="91435" bIns="9143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spcBef>
                <a:spcPct val="0"/>
              </a:spcBef>
              <a:buClrTx/>
              <a:buFont typeface="Bangers"/>
              <a:buNone/>
              <a:defRPr/>
            </a:pPr>
            <a:r>
              <a:rPr lang="es-ES" altLang="es-ES" sz="2903" kern="0" dirty="0" smtClean="0">
                <a:solidFill>
                  <a:srgbClr val="000000"/>
                </a:solidFill>
                <a:latin typeface="AR DARLING" panose="02000000000000000000" pitchFamily="2" charset="0"/>
                <a:ea typeface="Bangers"/>
                <a:cs typeface="Arial" panose="020B0604020202020204" pitchFamily="34" charset="0"/>
                <a:sym typeface="Bangers"/>
              </a:rPr>
              <a:t>INMUNOTERAPIA EN CANCER: </a:t>
            </a:r>
          </a:p>
          <a:p>
            <a:pPr algn="ctr">
              <a:spcBef>
                <a:spcPct val="0"/>
              </a:spcBef>
              <a:buClrTx/>
              <a:buFont typeface="Bangers"/>
              <a:buNone/>
              <a:defRPr/>
            </a:pPr>
            <a:r>
              <a:rPr lang="es-ES" altLang="es-ES" sz="2903" kern="0" dirty="0" smtClean="0">
                <a:solidFill>
                  <a:srgbClr val="000000"/>
                </a:solidFill>
                <a:latin typeface="AR DARLING" panose="02000000000000000000" pitchFamily="2" charset="0"/>
                <a:ea typeface="Bangers"/>
                <a:cs typeface="Arial" panose="020B0604020202020204" pitchFamily="34" charset="0"/>
                <a:sym typeface="Bangers"/>
              </a:rPr>
              <a:t>VISION DEL NEFROLOGO</a:t>
            </a:r>
            <a:endParaRPr lang="es-ES" altLang="es-ES" sz="2903" kern="0" dirty="0">
              <a:solidFill>
                <a:srgbClr val="000000"/>
              </a:solidFill>
              <a:latin typeface="AR DARLING" panose="02000000000000000000" pitchFamily="2" charset="0"/>
              <a:ea typeface="Bangers"/>
              <a:cs typeface="Arial" panose="020B0604020202020204" pitchFamily="34" charset="0"/>
              <a:sym typeface="Bangers"/>
            </a:endParaRPr>
          </a:p>
        </p:txBody>
      </p:sp>
      <p:sp>
        <p:nvSpPr>
          <p:cNvPr id="9" name="CuadroTexto 4"/>
          <p:cNvSpPr txBox="1">
            <a:spLocks noChangeArrowheads="1"/>
          </p:cNvSpPr>
          <p:nvPr/>
        </p:nvSpPr>
        <p:spPr bwMode="auto">
          <a:xfrm>
            <a:off x="209551" y="3770313"/>
            <a:ext cx="11572874" cy="28623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altLang="es-E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Estos agentes se asocian con </a:t>
            </a:r>
            <a:r>
              <a:rPr lang="es-ES" altLang="es-ES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toxicidad nefrológica.</a:t>
            </a:r>
            <a:endParaRPr lang="es-ES" altLang="es-ES" sz="20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altLang="es-E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La ERC </a:t>
            </a:r>
            <a:r>
              <a:rPr lang="es-ES" altLang="es-ES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podría favorecer </a:t>
            </a:r>
            <a:r>
              <a:rPr lang="es-ES" altLang="es-E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la incidencia de efectos adversos con el tratamiento.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altLang="es-ES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Los </a:t>
            </a:r>
            <a:r>
              <a:rPr lang="es-ES" altLang="es-E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pacientes con ERC </a:t>
            </a:r>
            <a:r>
              <a:rPr lang="es-ES" altLang="es-ES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o trasplante son </a:t>
            </a:r>
            <a:r>
              <a:rPr lang="es-ES" altLang="es-E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frecuentemente excluidos de los ensayos </a:t>
            </a:r>
            <a:r>
              <a:rPr lang="es-ES" altLang="es-ES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clínicos.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altLang="es-ES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No hay evidencia sobre una  necesidad de ajuste  de dosis en la ERC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s-ES" altLang="es-ES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El tratamiento de las neoplasias </a:t>
            </a:r>
            <a:r>
              <a:rPr lang="es-ES" altLang="es-ES" sz="2000" b="1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postrasplante</a:t>
            </a:r>
            <a:r>
              <a:rPr lang="es-ES" altLang="es-ES" sz="2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 conlleva una reducción en la inmunosupresión. </a:t>
            </a:r>
            <a:endParaRPr lang="es-ES" altLang="es-ES" sz="20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4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4528216" y="3037054"/>
            <a:ext cx="3332750" cy="653244"/>
          </a:xfrm>
          <a:prstGeom prst="rect">
            <a:avLst/>
          </a:prstGeom>
        </p:spPr>
        <p:txBody>
          <a:bodyPr spcFirstLastPara="1" wrap="square" lIns="91435" tIns="91435" rIns="91435" bIns="91435" anchor="ctr" anchorCtr="0">
            <a:noAutofit/>
          </a:bodyPr>
          <a:lstStyle/>
          <a:p>
            <a:pPr marL="0" indent="0">
              <a:buNone/>
            </a:pPr>
            <a:r>
              <a:rPr lang="en" sz="3629" b="1" dirty="0"/>
              <a:t>Conflicto de interés</a:t>
            </a:r>
          </a:p>
          <a:p>
            <a:pPr marL="0" indent="0">
              <a:buNone/>
            </a:pPr>
            <a:endParaRPr lang="en" dirty="0" smtClean="0"/>
          </a:p>
          <a:p>
            <a:pPr marL="0" indent="0">
              <a:buNone/>
            </a:pPr>
            <a:r>
              <a:rPr lang="en" dirty="0" smtClean="0"/>
              <a:t>Otsuka</a:t>
            </a:r>
            <a:endParaRPr lang="en" dirty="0"/>
          </a:p>
          <a:p>
            <a:pPr marL="0" indent="0">
              <a:buNone/>
            </a:pPr>
            <a:r>
              <a:rPr lang="en" dirty="0"/>
              <a:t>Chiesi</a:t>
            </a:r>
          </a:p>
          <a:p>
            <a:pPr marL="0" indent="0">
              <a:buNone/>
            </a:pPr>
            <a:r>
              <a:rPr lang="en" dirty="0" smtClean="0"/>
              <a:t>Vifor</a:t>
            </a:r>
            <a:endParaRPr lang="en" dirty="0"/>
          </a:p>
          <a:p>
            <a:pPr marL="0" indent="0">
              <a:buNone/>
            </a:pPr>
            <a:r>
              <a:rPr lang="en" dirty="0" smtClean="0"/>
              <a:t>Baxter</a:t>
            </a:r>
          </a:p>
          <a:p>
            <a:pPr marL="0" indent="0">
              <a:buNone/>
            </a:pPr>
            <a:r>
              <a:rPr lang="en" dirty="0" smtClean="0"/>
              <a:t>Ipsen</a:t>
            </a: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268AE7A5-FECC-1648-82E1-AD13AEAB3D36}"/>
              </a:ext>
            </a:extLst>
          </p:cNvPr>
          <p:cNvSpPr txBox="1"/>
          <p:nvPr/>
        </p:nvSpPr>
        <p:spPr>
          <a:xfrm>
            <a:off x="8775366" y="5762320"/>
            <a:ext cx="2617564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33" b="1" dirty="0">
                <a:solidFill>
                  <a:srgbClr val="000000"/>
                </a:solidFill>
                <a:ea typeface="Microsoft YaHei" panose="020B0503020204020204" pitchFamily="34" charset="-122"/>
              </a:rPr>
              <a:t>Conferencias, cursos y congresos </a:t>
            </a:r>
            <a:r>
              <a:rPr lang="es-ES" sz="1633" b="1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2018-19</a:t>
            </a:r>
            <a:endParaRPr lang="es-ES" sz="1633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63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8"/>
          <p:cNvSpPr txBox="1">
            <a:spLocks noChangeArrowheads="1"/>
          </p:cNvSpPr>
          <p:nvPr/>
        </p:nvSpPr>
        <p:spPr bwMode="auto">
          <a:xfrm>
            <a:off x="2043480" y="594855"/>
            <a:ext cx="5133841" cy="87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540" b="1" dirty="0" smtClean="0">
                <a:solidFill>
                  <a:srgbClr val="FFFFFF"/>
                </a:solidFill>
                <a:latin typeface="Roboto Condensed"/>
                <a:ea typeface="Microsoft YaHei" panose="020B0503020204020204" pitchFamily="34" charset="-122"/>
              </a:rPr>
              <a:t>INMUNOTERAPIA EN CANCER </a:t>
            </a:r>
          </a:p>
          <a:p>
            <a:pPr algn="ctr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540" b="1" dirty="0" smtClean="0">
                <a:solidFill>
                  <a:srgbClr val="FFFFFF"/>
                </a:solidFill>
                <a:latin typeface="Roboto Condensed"/>
                <a:ea typeface="Microsoft YaHei" panose="020B0503020204020204" pitchFamily="34" charset="-122"/>
              </a:rPr>
              <a:t>VISION DEL NEFROLOGO</a:t>
            </a:r>
            <a:endParaRPr lang="es-ES" altLang="es-ES" sz="2540" b="1" dirty="0">
              <a:solidFill>
                <a:srgbClr val="FFFFFF"/>
              </a:solidFill>
              <a:latin typeface="Roboto Condensed"/>
              <a:ea typeface="Microsoft YaHei" panose="020B0503020204020204" pitchFamily="34" charset="-122"/>
            </a:endParaRPr>
          </a:p>
        </p:txBody>
      </p:sp>
      <p:grpSp>
        <p:nvGrpSpPr>
          <p:cNvPr id="6" name="Google Shape;239;p16"/>
          <p:cNvGrpSpPr/>
          <p:nvPr/>
        </p:nvGrpSpPr>
        <p:grpSpPr>
          <a:xfrm>
            <a:off x="698620" y="820511"/>
            <a:ext cx="369544" cy="369544"/>
            <a:chOff x="2594050" y="1631825"/>
            <a:chExt cx="439625" cy="439625"/>
          </a:xfrm>
        </p:grpSpPr>
        <p:sp>
          <p:nvSpPr>
            <p:cNvPr id="7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8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9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  <p:sp>
          <p:nvSpPr>
            <p:cNvPr id="10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5" tIns="91435" rIns="91435" bIns="91435" anchor="ctr" anchorCtr="0">
              <a:noAutofit/>
            </a:bodyPr>
            <a:lstStyle/>
            <a:p>
              <a:pPr defTabSz="914489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47" y="1753447"/>
            <a:ext cx="8366291" cy="502353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190299" y="2835390"/>
            <a:ext cx="26621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NEFROLOGIA ES UNA ESPECIALIDAD QUE COMPARATIVAMENTE PRESENTA UN BAJO NUMERO DE ENSAYOS CLINICOS</a:t>
            </a:r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5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094" y="1114425"/>
            <a:ext cx="9842273" cy="47434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912" y="6362701"/>
            <a:ext cx="3770512" cy="385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574" y="5576888"/>
            <a:ext cx="1760564" cy="1171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251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belatace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6" y="942974"/>
            <a:ext cx="4910588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426" y="5457826"/>
            <a:ext cx="7762875" cy="12001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797" y="6310314"/>
            <a:ext cx="2506064" cy="3476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564" y="876298"/>
            <a:ext cx="5810250" cy="9299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6376" y="2143125"/>
            <a:ext cx="44767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2" y="1082858"/>
            <a:ext cx="6457143" cy="52115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75" y="128586"/>
            <a:ext cx="4257317" cy="65817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2" y="128586"/>
            <a:ext cx="5473576" cy="536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394" y="546858"/>
            <a:ext cx="4395788" cy="43288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453375" y="4769352"/>
            <a:ext cx="7619815" cy="1126623"/>
            <a:chOff x="453375" y="4769352"/>
            <a:chExt cx="7619815" cy="1126623"/>
          </a:xfrm>
        </p:grpSpPr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453375" y="5026026"/>
              <a:ext cx="4257317" cy="869949"/>
            </a:xfrm>
            <a:prstGeom prst="rect">
              <a:avLst/>
            </a:prstGeom>
            <a:noFill/>
            <a:ln w="57150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s-ES" altLang="es-ES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6874228" y="4769352"/>
              <a:ext cx="1198962" cy="869949"/>
            </a:xfrm>
            <a:prstGeom prst="rect">
              <a:avLst/>
            </a:prstGeom>
            <a:noFill/>
            <a:ln w="57150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s-ES" altLang="es-ES" sz="1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82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20" y="56086"/>
            <a:ext cx="24447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7"/>
          <p:cNvSpPr txBox="1">
            <a:spLocks noChangeArrowheads="1"/>
          </p:cNvSpPr>
          <p:nvPr/>
        </p:nvSpPr>
        <p:spPr bwMode="auto">
          <a:xfrm>
            <a:off x="948596" y="1374637"/>
            <a:ext cx="97109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ES" alt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DETERIORO AGUDO DE FUNCIONRENAL </a:t>
            </a: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s-ES" alt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0.5 - 2 - 5%). Combinación &gt; frecuente</a:t>
            </a:r>
            <a:endParaRPr lang="es-ES" altLang="es-E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ES" altLang="es-E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NEFRITIS INTERSTICIAL </a:t>
            </a:r>
            <a:r>
              <a:rPr lang="es-ES" alt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/ MAT / GLOMERULOPATIA (Lupus-</a:t>
            </a:r>
            <a:r>
              <a:rPr lang="es-ES" altLang="es-E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like</a:t>
            </a:r>
            <a:r>
              <a:rPr lang="es-ES" alt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, GNMB, </a:t>
            </a:r>
            <a:r>
              <a:rPr lang="es-ES" altLang="es-E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GNCMinimos</a:t>
            </a:r>
            <a:r>
              <a:rPr lang="es-ES" alt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ES" alt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TRANSTORNOS HIDROELECTROLITICOS (hipocalcemia)</a:t>
            </a:r>
            <a:endParaRPr lang="es-ES" altLang="es-E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s-ES" alt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HIPOFISITIS / HIPO-HIPERTIR / INSUF. SUPRARENAL </a:t>
            </a:r>
            <a:r>
              <a:rPr lang="es-ES" altLang="es-ES" dirty="0">
                <a:solidFill>
                  <a:srgbClr val="000000"/>
                </a:solidFill>
                <a:latin typeface="Arial" panose="020B0604020202020204" pitchFamily="34" charset="0"/>
              </a:rPr>
              <a:t>(2-3 m tras inicio tratamiento)</a:t>
            </a:r>
          </a:p>
        </p:txBody>
      </p:sp>
      <p:pic>
        <p:nvPicPr>
          <p:cNvPr id="5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22" y="4810125"/>
            <a:ext cx="4983163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4532313"/>
            <a:ext cx="28971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449" y="3128963"/>
            <a:ext cx="25765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12" y="3407960"/>
            <a:ext cx="2897187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3153702"/>
            <a:ext cx="6924675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34;p18"/>
          <p:cNvSpPr txBox="1">
            <a:spLocks/>
          </p:cNvSpPr>
          <p:nvPr/>
        </p:nvSpPr>
        <p:spPr>
          <a:xfrm rot="161729">
            <a:off x="970489" y="197505"/>
            <a:ext cx="6039520" cy="10731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35" tIns="91435" rIns="91435" bIns="9143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>
              <a:spcBef>
                <a:spcPct val="0"/>
              </a:spcBef>
              <a:buClrTx/>
              <a:buFont typeface="Bangers"/>
              <a:buNone/>
              <a:defRPr/>
            </a:pPr>
            <a:r>
              <a:rPr lang="es-ES" altLang="es-ES" sz="2903" kern="0" dirty="0" smtClean="0">
                <a:solidFill>
                  <a:srgbClr val="000000"/>
                </a:solidFill>
                <a:latin typeface="AR DARLING" panose="02000000000000000000" pitchFamily="2" charset="0"/>
                <a:ea typeface="Bangers"/>
                <a:cs typeface="Arial" panose="020B0604020202020204" pitchFamily="34" charset="0"/>
                <a:sym typeface="Bangers"/>
              </a:rPr>
              <a:t>INMUNOTERAPIA EN CANCER: </a:t>
            </a:r>
          </a:p>
          <a:p>
            <a:pPr algn="ctr">
              <a:spcBef>
                <a:spcPct val="0"/>
              </a:spcBef>
              <a:buClrTx/>
              <a:buFont typeface="Bangers"/>
              <a:buNone/>
              <a:defRPr/>
            </a:pPr>
            <a:r>
              <a:rPr lang="es-ES" altLang="es-ES" sz="2903" kern="0" dirty="0" smtClean="0">
                <a:solidFill>
                  <a:srgbClr val="000000"/>
                </a:solidFill>
                <a:latin typeface="AR DARLING" panose="02000000000000000000" pitchFamily="2" charset="0"/>
                <a:ea typeface="Bangers"/>
                <a:cs typeface="Arial" panose="020B0604020202020204" pitchFamily="34" charset="0"/>
                <a:sym typeface="Bangers"/>
              </a:rPr>
              <a:t>VISION DEL NEFROLOGO</a:t>
            </a:r>
            <a:endParaRPr lang="es-ES" altLang="es-ES" sz="2903" kern="0" dirty="0">
              <a:solidFill>
                <a:srgbClr val="000000"/>
              </a:solidFill>
              <a:latin typeface="AR DARLING" panose="02000000000000000000" pitchFamily="2" charset="0"/>
              <a:ea typeface="Bangers"/>
              <a:cs typeface="Arial" panose="020B0604020202020204" pitchFamily="34" charset="0"/>
              <a:sym typeface="Banger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3261" y="4810125"/>
            <a:ext cx="2468475" cy="65213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831140" y="5601164"/>
            <a:ext cx="182614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GRANULOMAS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99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97" y="470011"/>
            <a:ext cx="8914060" cy="613276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63131" y="3343539"/>
            <a:ext cx="7738194" cy="11503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pic>
        <p:nvPicPr>
          <p:cNvPr id="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17" y="6324968"/>
            <a:ext cx="28971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863131" y="4743714"/>
            <a:ext cx="7738194" cy="115037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88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" y="96202"/>
            <a:ext cx="4705350" cy="25812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" y="2677477"/>
            <a:ext cx="5176436" cy="4400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" y="3317557"/>
            <a:ext cx="11897880" cy="3283267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4341094" y="4367463"/>
            <a:ext cx="10828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4341094" y="5638800"/>
            <a:ext cx="10828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echa abajo 7"/>
          <p:cNvSpPr/>
          <p:nvPr/>
        </p:nvSpPr>
        <p:spPr>
          <a:xfrm rot="5400000">
            <a:off x="5845408" y="3705846"/>
            <a:ext cx="34482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abajo 8"/>
          <p:cNvSpPr/>
          <p:nvPr/>
        </p:nvSpPr>
        <p:spPr>
          <a:xfrm rot="5400000">
            <a:off x="6226408" y="4822526"/>
            <a:ext cx="34482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bajo 9"/>
          <p:cNvSpPr/>
          <p:nvPr/>
        </p:nvSpPr>
        <p:spPr>
          <a:xfrm rot="5400000">
            <a:off x="10256987" y="4297573"/>
            <a:ext cx="34482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67" y="3157100"/>
            <a:ext cx="1058227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biopsia re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4" y="1200150"/>
            <a:ext cx="6931025" cy="448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430743" y="6003823"/>
            <a:ext cx="948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000000"/>
                </a:solidFill>
              </a:rPr>
              <a:t>1º DESCARTAR UROPATIA OBSTRUCTIVA</a:t>
            </a:r>
            <a:endParaRPr lang="es-ES" sz="3600" b="1" dirty="0">
              <a:solidFill>
                <a:srgbClr val="00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710935" y="5029342"/>
            <a:ext cx="517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RIESGO – VARIA SEGUN COMORBILIDADES </a:t>
            </a:r>
            <a:endParaRPr lang="es-ES" b="1" dirty="0">
              <a:solidFill>
                <a:srgbClr val="00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072"/>
            <a:ext cx="12258404" cy="3293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69" y="501445"/>
            <a:ext cx="10021967" cy="3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281" y="324982"/>
            <a:ext cx="5356394" cy="73348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33424" y="1642438"/>
            <a:ext cx="94833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solidFill>
                  <a:srgbClr val="000000"/>
                </a:solidFill>
              </a:rPr>
              <a:t>OPTIMIZACION FUNCION RENAL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srgbClr val="000000"/>
              </a:solidFill>
            </a:endParaRP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</a:rPr>
              <a:t>1</a:t>
            </a:r>
            <a:r>
              <a:rPr lang="es-ES" dirty="0">
                <a:solidFill>
                  <a:srgbClr val="000000"/>
                </a:solidFill>
              </a:rPr>
              <a:t>. Detección precoz - Reversibilidad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>
                <a:solidFill>
                  <a:srgbClr val="000000"/>
                </a:solidFill>
              </a:rPr>
              <a:t>2. Medidas generales de </a:t>
            </a:r>
            <a:r>
              <a:rPr lang="es-ES" dirty="0" err="1" smtClean="0">
                <a:solidFill>
                  <a:srgbClr val="000000"/>
                </a:solidFill>
              </a:rPr>
              <a:t>nefroproteccion</a:t>
            </a:r>
            <a:endParaRPr lang="es-ES" dirty="0" smtClean="0">
              <a:solidFill>
                <a:srgbClr val="000000"/>
              </a:solidFill>
            </a:endParaRP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</a:rPr>
              <a:t>3. Conservación masa renal - Obstrucción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</a:rPr>
              <a:t>4. Control </a:t>
            </a:r>
            <a:r>
              <a:rPr lang="es-ES" dirty="0">
                <a:solidFill>
                  <a:srgbClr val="000000"/>
                </a:solidFill>
              </a:rPr>
              <a:t>de </a:t>
            </a:r>
            <a:r>
              <a:rPr lang="es-ES" dirty="0" smtClean="0">
                <a:solidFill>
                  <a:srgbClr val="000000"/>
                </a:solidFill>
              </a:rPr>
              <a:t>FRCV (DM, Lípidos, PA) - Proteinuria</a:t>
            </a:r>
            <a:endParaRPr lang="es-ES" dirty="0">
              <a:solidFill>
                <a:srgbClr val="000000"/>
              </a:solidFill>
            </a:endParaRP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</a:rPr>
              <a:t>5. </a:t>
            </a:r>
            <a:r>
              <a:rPr lang="es-ES" dirty="0">
                <a:solidFill>
                  <a:srgbClr val="000000"/>
                </a:solidFill>
              </a:rPr>
              <a:t>Control acidosis-toxicidad aguda </a:t>
            </a:r>
            <a:r>
              <a:rPr lang="es-ES" dirty="0" smtClean="0">
                <a:solidFill>
                  <a:srgbClr val="000000"/>
                </a:solidFill>
              </a:rPr>
              <a:t>(lisis tumoral)</a:t>
            </a:r>
            <a:endParaRPr lang="es-ES" dirty="0">
              <a:solidFill>
                <a:srgbClr val="000000"/>
              </a:solidFill>
            </a:endParaRP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>
                <a:solidFill>
                  <a:srgbClr val="000000"/>
                </a:solidFill>
              </a:rPr>
              <a:t>6</a:t>
            </a:r>
            <a:r>
              <a:rPr lang="es-ES" dirty="0" smtClean="0">
                <a:solidFill>
                  <a:srgbClr val="000000"/>
                </a:solidFill>
              </a:rPr>
              <a:t>. Mantener </a:t>
            </a:r>
            <a:r>
              <a:rPr lang="es-ES" dirty="0">
                <a:solidFill>
                  <a:srgbClr val="000000"/>
                </a:solidFill>
              </a:rPr>
              <a:t>adecuada hidratación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</a:rPr>
              <a:t>7. </a:t>
            </a:r>
            <a:r>
              <a:rPr lang="es-ES" dirty="0">
                <a:solidFill>
                  <a:srgbClr val="000000"/>
                </a:solidFill>
              </a:rPr>
              <a:t>Evitar </a:t>
            </a:r>
            <a:r>
              <a:rPr lang="es-ES" dirty="0" err="1">
                <a:solidFill>
                  <a:srgbClr val="000000"/>
                </a:solidFill>
              </a:rPr>
              <a:t>nefrotóxicos</a:t>
            </a:r>
            <a:r>
              <a:rPr lang="es-ES" dirty="0">
                <a:solidFill>
                  <a:srgbClr val="000000"/>
                </a:solidFill>
              </a:rPr>
              <a:t> (</a:t>
            </a:r>
            <a:r>
              <a:rPr lang="es-ES" dirty="0" err="1">
                <a:solidFill>
                  <a:srgbClr val="000000"/>
                </a:solidFill>
              </a:rPr>
              <a:t>AINEs</a:t>
            </a:r>
            <a:r>
              <a:rPr lang="es-ES" dirty="0">
                <a:solidFill>
                  <a:srgbClr val="000000"/>
                </a:solidFill>
              </a:rPr>
              <a:t>, </a:t>
            </a:r>
            <a:r>
              <a:rPr lang="es-ES" dirty="0" err="1" smtClean="0">
                <a:solidFill>
                  <a:srgbClr val="000000"/>
                </a:solidFill>
              </a:rPr>
              <a:t>antibioticos</a:t>
            </a:r>
            <a:r>
              <a:rPr lang="es-ES" dirty="0" smtClean="0">
                <a:solidFill>
                  <a:srgbClr val="000000"/>
                </a:solidFill>
              </a:rPr>
              <a:t>, </a:t>
            </a:r>
            <a:r>
              <a:rPr lang="es-ES" dirty="0" err="1" smtClean="0">
                <a:solidFill>
                  <a:srgbClr val="000000"/>
                </a:solidFill>
              </a:rPr>
              <a:t>bifosfonatos</a:t>
            </a:r>
            <a:r>
              <a:rPr lang="es-ES" dirty="0" smtClean="0">
                <a:solidFill>
                  <a:srgbClr val="000000"/>
                </a:solidFill>
              </a:rPr>
              <a:t>, agentes </a:t>
            </a:r>
            <a:r>
              <a:rPr lang="es-ES" dirty="0">
                <a:solidFill>
                  <a:srgbClr val="000000"/>
                </a:solidFill>
              </a:rPr>
              <a:t>de contraste,…)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</a:rPr>
              <a:t>8. Ajuste de dosis a la función renal (por toxicidades sistémicas, no solo por </a:t>
            </a:r>
            <a:r>
              <a:rPr lang="es-ES" dirty="0" err="1" smtClean="0">
                <a:solidFill>
                  <a:srgbClr val="000000"/>
                </a:solidFill>
              </a:rPr>
              <a:t>nefrotoxicidad</a:t>
            </a:r>
            <a:r>
              <a:rPr lang="es-ES" dirty="0" smtClean="0">
                <a:solidFill>
                  <a:srgbClr val="000000"/>
                </a:solidFill>
              </a:rPr>
              <a:t>). 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</a:rPr>
              <a:t>9. </a:t>
            </a:r>
            <a:r>
              <a:rPr lang="es-ES" dirty="0">
                <a:solidFill>
                  <a:srgbClr val="000000"/>
                </a:solidFill>
              </a:rPr>
              <a:t>Bloqueo </a:t>
            </a:r>
            <a:r>
              <a:rPr lang="es-ES" dirty="0" smtClean="0">
                <a:solidFill>
                  <a:srgbClr val="000000"/>
                </a:solidFill>
              </a:rPr>
              <a:t>S-R-A-A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</a:rPr>
              <a:t>10. Monitorización función renal y proteinuria. Retirar tóxicos precozmente – Reversibilidad</a:t>
            </a: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</a:rPr>
              <a:t>“ La </a:t>
            </a:r>
            <a:r>
              <a:rPr lang="es-ES" dirty="0">
                <a:solidFill>
                  <a:srgbClr val="000000"/>
                </a:solidFill>
              </a:rPr>
              <a:t>propia ERC es un factor de riesgo para </a:t>
            </a:r>
            <a:r>
              <a:rPr lang="es-ES" dirty="0" smtClean="0">
                <a:solidFill>
                  <a:srgbClr val="000000"/>
                </a:solidFill>
              </a:rPr>
              <a:t>desarrollar </a:t>
            </a:r>
            <a:r>
              <a:rPr lang="es-ES" dirty="0">
                <a:solidFill>
                  <a:srgbClr val="000000"/>
                </a:solidFill>
              </a:rPr>
              <a:t>ERC </a:t>
            </a:r>
            <a:r>
              <a:rPr lang="es-ES" dirty="0" smtClean="0">
                <a:solidFill>
                  <a:srgbClr val="000000"/>
                </a:solidFill>
              </a:rPr>
              <a:t>“</a:t>
            </a:r>
            <a:endParaRPr lang="es-ES" dirty="0">
              <a:solidFill>
                <a:srgbClr val="000000"/>
              </a:solidFill>
            </a:endParaRPr>
          </a:p>
          <a:p>
            <a:pPr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000000"/>
                </a:solidFill>
              </a:rPr>
              <a:t>11. </a:t>
            </a:r>
            <a:r>
              <a:rPr lang="es-ES" dirty="0">
                <a:solidFill>
                  <a:srgbClr val="000000"/>
                </a:solidFill>
              </a:rPr>
              <a:t>Otros (escaso papel): antioxidantes,  </a:t>
            </a:r>
            <a:r>
              <a:rPr lang="es-ES" dirty="0" err="1">
                <a:solidFill>
                  <a:srgbClr val="000000"/>
                </a:solidFill>
              </a:rPr>
              <a:t>pentoxifilina</a:t>
            </a:r>
            <a:r>
              <a:rPr lang="es-ES" dirty="0" smtClean="0">
                <a:solidFill>
                  <a:srgbClr val="000000"/>
                </a:solidFill>
              </a:rPr>
              <a:t>,…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380" y="1400175"/>
            <a:ext cx="3647651" cy="17247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777" y="714532"/>
            <a:ext cx="1730030" cy="29130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541567" y="3627597"/>
            <a:ext cx="147995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&gt;1000</a:t>
            </a:r>
          </a:p>
          <a:p>
            <a:pPr algn="ctr"/>
            <a:r>
              <a:rPr lang="es-ES" dirty="0" smtClean="0">
                <a:solidFill>
                  <a:srgbClr val="000000"/>
                </a:solidFill>
              </a:rPr>
              <a:t>FARMACOS</a:t>
            </a:r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171295" y="1964697"/>
            <a:ext cx="966656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-Existe una relación bidireccional entre ERC y cáncer.</a:t>
            </a: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20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-Riesgo de FRA y el empeoramiento de la ERC.</a:t>
            </a: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20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-Conservación de la función renal. </a:t>
            </a:r>
            <a:r>
              <a:rPr lang="es-ES" altLang="es-ES" sz="2000" dirty="0">
                <a:solidFill>
                  <a:srgbClr val="000000"/>
                </a:solidFill>
                <a:ea typeface="Microsoft YaHei" panose="020B0503020204020204" pitchFamily="34" charset="-122"/>
              </a:rPr>
              <a:t>Efectos a largo plazo de la pérdida de </a:t>
            </a: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función (cardiovascular, metabólicos,…).  </a:t>
            </a: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20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-Toxicidades farmacológicas de los fármacos </a:t>
            </a:r>
            <a:r>
              <a:rPr lang="es-ES" altLang="es-ES" sz="2000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antineoplasicos</a:t>
            </a: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.</a:t>
            </a: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20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-Ajuste de dosis de fármacos (evitar toxicidades).</a:t>
            </a:r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161729">
            <a:off x="885511" y="468740"/>
            <a:ext cx="10238133" cy="1084487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35" tIns="91435" rIns="91435" bIns="91435" anchor="b" anchorCtr="0">
            <a:noAutofit/>
          </a:bodyPr>
          <a:lstStyle/>
          <a:p>
            <a:r>
              <a:rPr lang="en" b="1" dirty="0" smtClean="0">
                <a:latin typeface="AR DARLING" panose="02000000000000000000" pitchFamily="2" charset="0"/>
              </a:rPr>
              <a:t>¿ POR QUE ELNEFROLOGO DEBE IMPLICARSE EN EL MANEJO DEL CANCER ?</a:t>
            </a:r>
            <a:endParaRPr b="1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2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964973"/>
            <a:ext cx="5306040" cy="341161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058968" y="3553473"/>
            <a:ext cx="5553075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0000"/>
                </a:solidFill>
              </a:rPr>
              <a:t>2 TOMOS, 87 Capítulos, más de 2.800 páginas, y 20.000 referencias !!!!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968" y="1768754"/>
            <a:ext cx="2049030" cy="166226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968" y="4549468"/>
            <a:ext cx="4116263" cy="147002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279850" y="5053426"/>
            <a:ext cx="1804995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16 paginas</a:t>
            </a:r>
          </a:p>
          <a:p>
            <a:r>
              <a:rPr lang="es-ES" dirty="0" smtClean="0">
                <a:solidFill>
                  <a:srgbClr val="000000"/>
                </a:solidFill>
              </a:rPr>
              <a:t>315 referencias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3" name="Google Shape;75;p12"/>
          <p:cNvSpPr txBox="1">
            <a:spLocks/>
          </p:cNvSpPr>
          <p:nvPr/>
        </p:nvSpPr>
        <p:spPr>
          <a:xfrm rot="161729">
            <a:off x="731026" y="346049"/>
            <a:ext cx="10679173" cy="11722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35" tIns="91435" rIns="91435" bIns="9143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s-ES" sz="3600" kern="0" dirty="0" smtClean="0">
                <a:solidFill>
                  <a:srgbClr val="000000"/>
                </a:solidFill>
                <a:latin typeface="AR DARLING" panose="02000000000000000000" pitchFamily="2" charset="0"/>
              </a:rPr>
              <a:t>¿ POR QUE ELNEFROLOGO DEBE IMPLICARSE EN EL TRATAMIENTO DEL CANCER ?</a:t>
            </a:r>
            <a:endParaRPr lang="es-ES" sz="3600" kern="0" dirty="0">
              <a:solidFill>
                <a:srgbClr val="000000"/>
              </a:solidFill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91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171295" y="2070167"/>
            <a:ext cx="966656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20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-Contribuir a evitar el </a:t>
            </a:r>
            <a:r>
              <a:rPr lang="es-ES" altLang="es-ES" sz="2000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infratratamiento</a:t>
            </a: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 (nihilismo) de los pacientes con ERC optimizando la función renal y tratando de retrasar su deterioro. Control de FRCV y factores de progresión. PRESERVAR CAPITAL VASCULAR y diuresis  residual. Llegado el momento, planificar el TRS. </a:t>
            </a:r>
            <a:endParaRPr lang="es-ES" altLang="es-ES" sz="20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2000" dirty="0" smtClean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-El cáncer es solo una parte del tratamiento de los pacientes con ERC</a:t>
            </a: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20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-Desarrollo de protocolos conjuntos. </a:t>
            </a:r>
            <a:r>
              <a:rPr lang="es-ES" altLang="es-ES" sz="2000" dirty="0">
                <a:solidFill>
                  <a:srgbClr val="000000"/>
                </a:solidFill>
                <a:ea typeface="Microsoft YaHei" panose="020B0503020204020204" pitchFamily="34" charset="-122"/>
              </a:rPr>
              <a:t>Más en base a la experiencia que a la evidencia (ausencia de ensayos clínicos con pacientes renales</a:t>
            </a: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). Tratar de implementar herramientas para la evaluación precoz del daño renal.</a:t>
            </a:r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161729">
            <a:off x="766256" y="579121"/>
            <a:ext cx="10476641" cy="1084487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35" tIns="91435" rIns="91435" bIns="91435" anchor="b" anchorCtr="0">
            <a:noAutofit/>
          </a:bodyPr>
          <a:lstStyle/>
          <a:p>
            <a:r>
              <a:rPr lang="en" b="1" dirty="0" smtClean="0">
                <a:latin typeface="AR DARLING" panose="02000000000000000000" pitchFamily="2" charset="0"/>
              </a:rPr>
              <a:t>¿ POR QUE ELNEFROLOGO DEBE IMPLICARSE EN EL MANEJO DEL CANCER ?</a:t>
            </a:r>
            <a:endParaRPr b="1" dirty="0"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12" y="1742200"/>
            <a:ext cx="10911376" cy="428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12" y="399254"/>
            <a:ext cx="6797251" cy="7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sldNum" idx="4294967295"/>
          </p:nvPr>
        </p:nvSpPr>
        <p:spPr>
          <a:xfrm>
            <a:off x="11307445" y="6614309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en"/>
              <a:pPr/>
              <a:t>42</a:t>
            </a:fld>
            <a:endParaRPr/>
          </a:p>
        </p:txBody>
      </p:sp>
      <p:pic>
        <p:nvPicPr>
          <p:cNvPr id="7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7" y="229486"/>
            <a:ext cx="436245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85" y="4506398"/>
            <a:ext cx="98758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6" y="5449373"/>
            <a:ext cx="336708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7" y="2994912"/>
            <a:ext cx="5473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85" y="3552124"/>
            <a:ext cx="32543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2517" y="632488"/>
            <a:ext cx="2049030" cy="16622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1547" y="1343025"/>
            <a:ext cx="7143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03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010" y="1150799"/>
            <a:ext cx="5303980" cy="46516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306" y="231225"/>
            <a:ext cx="5356394" cy="733489"/>
          </a:xfrm>
          <a:prstGeom prst="rect">
            <a:avLst/>
          </a:prstGeom>
        </p:spPr>
      </p:pic>
      <p:pic>
        <p:nvPicPr>
          <p:cNvPr id="12" name="Picture 2" descr="Resultado de imagen de eoxi lugo cervo monfor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5802450"/>
            <a:ext cx="56864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529" y="2208266"/>
            <a:ext cx="1710460" cy="171046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012" y="2358136"/>
            <a:ext cx="2127646" cy="141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56832" y="1210656"/>
            <a:ext cx="9624187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b="1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Enfermedad </a:t>
            </a:r>
            <a:r>
              <a:rPr lang="es-ES" altLang="es-ES" sz="20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renal y riesgo de cáncer </a:t>
            </a:r>
            <a:r>
              <a:rPr lang="es-ES" altLang="es-ES" dirty="0">
                <a:solidFill>
                  <a:srgbClr val="000000"/>
                </a:solidFill>
                <a:ea typeface="Microsoft YaHei" panose="020B0503020204020204" pitchFamily="34" charset="-122"/>
              </a:rPr>
              <a:t>(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ERC-Quistes </a:t>
            </a:r>
            <a:r>
              <a:rPr lang="es-ES" altLang="es-ES" dirty="0">
                <a:solidFill>
                  <a:srgbClr val="000000"/>
                </a:solidFill>
                <a:ea typeface="Microsoft YaHei" panose="020B0503020204020204" pitchFamily="34" charset="-122"/>
              </a:rPr>
              <a:t>y 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Trasplante Renal)</a:t>
            </a: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Enfermedad </a:t>
            </a:r>
            <a:r>
              <a:rPr lang="es-ES" altLang="es-ES" dirty="0">
                <a:solidFill>
                  <a:srgbClr val="000000"/>
                </a:solidFill>
                <a:ea typeface="Microsoft YaHei" panose="020B0503020204020204" pitchFamily="34" charset="-122"/>
              </a:rPr>
              <a:t>renal como </a:t>
            </a:r>
            <a:r>
              <a:rPr lang="es-ES" altLang="es-ES" sz="20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manifestación </a:t>
            </a:r>
            <a:r>
              <a:rPr lang="es-ES" altLang="es-ES" sz="2000" b="1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paraneoplásica</a:t>
            </a:r>
            <a:endParaRPr lang="es-ES" altLang="es-ES" sz="20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000000"/>
                </a:solidFill>
                <a:ea typeface="Microsoft YaHei" panose="020B0503020204020204" pitchFamily="34" charset="-122"/>
              </a:rPr>
              <a:t>	</a:t>
            </a:r>
            <a:endParaRPr lang="es-ES" altLang="es-ES" dirty="0" smtClean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b="1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Neoplasia </a:t>
            </a:r>
            <a:r>
              <a:rPr lang="es-ES" altLang="es-ES" sz="20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y afectación </a:t>
            </a:r>
            <a:r>
              <a:rPr lang="es-ES" altLang="es-ES" sz="2000" b="1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renal: </a:t>
            </a: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dirty="0" smtClean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285750" indent="-285750" algn="just" defTabSz="40757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Fracaso renal agudo (AKI)</a:t>
            </a:r>
          </a:p>
          <a:p>
            <a:pPr marL="285750" indent="-285750" algn="just" defTabSz="40757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altLang="es-ES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Microangiopatia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es-ES" altLang="es-ES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trombótica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 (MAT)</a:t>
            </a:r>
          </a:p>
          <a:p>
            <a:pPr marL="285750" indent="-285750" algn="just" defTabSz="40757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Cáncer </a:t>
            </a:r>
            <a:r>
              <a:rPr lang="es-ES" altLang="es-ES" dirty="0">
                <a:solidFill>
                  <a:srgbClr val="000000"/>
                </a:solidFill>
                <a:ea typeface="Microsoft YaHei" panose="020B0503020204020204" pitchFamily="34" charset="-122"/>
              </a:rPr>
              <a:t>renal, 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Mieloma, TMO,..</a:t>
            </a:r>
          </a:p>
          <a:p>
            <a:pPr marL="285750" indent="-285750" algn="just" defTabSz="40757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Enfermedad Renal Crónica (ERC). </a:t>
            </a:r>
            <a:r>
              <a:rPr lang="es-ES" altLang="es-ES" b="1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“Alta prevalencia de ERC en supervivientes”</a:t>
            </a:r>
          </a:p>
          <a:p>
            <a:pPr marL="285750" indent="-285750" algn="just" defTabSz="40757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Diálisis en el paciente oncológico. Uso de AEE. Lista de espera de trasplante</a:t>
            </a:r>
          </a:p>
          <a:p>
            <a:pPr marL="285750" indent="-285750" algn="just" defTabSz="40757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Otros (HTA</a:t>
            </a:r>
            <a:r>
              <a:rPr lang="es-ES" altLang="es-ES" dirty="0">
                <a:solidFill>
                  <a:srgbClr val="000000"/>
                </a:solidFill>
                <a:ea typeface="Microsoft YaHei" panose="020B0503020204020204" pitchFamily="34" charset="-122"/>
              </a:rPr>
              <a:t>, 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trastornos </a:t>
            </a:r>
            <a:r>
              <a:rPr lang="es-ES" altLang="es-ES" dirty="0">
                <a:solidFill>
                  <a:srgbClr val="000000"/>
                </a:solidFill>
                <a:ea typeface="Microsoft YaHei" panose="020B0503020204020204" pitchFamily="34" charset="-122"/>
              </a:rPr>
              <a:t>acido-base, hidroelectrolíticos, metabolismo 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mineral-hipercalcemia, infección </a:t>
            </a:r>
            <a:r>
              <a:rPr lang="es-ES" altLang="es-ES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poliomavirus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, VEB, perdida de masa renal)</a:t>
            </a:r>
            <a:endParaRPr lang="es-ES" altLang="es-ES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000000"/>
                </a:solidFill>
                <a:ea typeface="Microsoft YaHei" panose="020B0503020204020204" pitchFamily="34" charset="-122"/>
              </a:rPr>
              <a:t>	</a:t>
            </a:r>
            <a:endParaRPr lang="es-ES" altLang="es-ES" dirty="0" smtClean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algn="just" defTabSz="40757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000" b="1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Nefroprotección</a:t>
            </a:r>
            <a:r>
              <a:rPr lang="es-ES" altLang="es-ES" sz="2000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es-ES" altLang="es-ES" sz="20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en </a:t>
            </a:r>
            <a:r>
              <a:rPr lang="es-ES" altLang="es-ES" sz="2000" b="1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oncología 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(quimioterapia, antibióticos, medios de contraste, </a:t>
            </a:r>
            <a:r>
              <a:rPr lang="es-ES" altLang="es-ES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bifosfonatos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, lisis tumoral, manejo del dolor en ERC, radioterapia abdominal - </a:t>
            </a:r>
            <a:r>
              <a:rPr lang="es-ES" altLang="es-ES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pelvica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, perdida de masa renal, </a:t>
            </a:r>
            <a:r>
              <a:rPr lang="es-ES" altLang="es-ES" dirty="0" err="1" smtClean="0">
                <a:solidFill>
                  <a:srgbClr val="000000"/>
                </a:solidFill>
                <a:ea typeface="Microsoft YaHei" panose="020B0503020204020204" pitchFamily="34" charset="-122"/>
              </a:rPr>
              <a:t>uropatía</a:t>
            </a:r>
            <a:r>
              <a:rPr lang="es-ES" altLang="es-ES" dirty="0" smtClean="0">
                <a:solidFill>
                  <a:srgbClr val="000000"/>
                </a:solidFill>
                <a:ea typeface="Microsoft YaHei" panose="020B0503020204020204" pitchFamily="34" charset="-122"/>
              </a:rPr>
              <a:t> obstructiva, ITU…)</a:t>
            </a:r>
            <a:endParaRPr lang="es-ES" altLang="es-ES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Google Shape;75;p12"/>
          <p:cNvSpPr txBox="1">
            <a:spLocks/>
          </p:cNvSpPr>
          <p:nvPr/>
        </p:nvSpPr>
        <p:spPr>
          <a:xfrm rot="162309">
            <a:off x="927042" y="406717"/>
            <a:ext cx="10051089" cy="66665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35" tIns="91435" rIns="91435" bIns="9143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Condensed"/>
              <a:buNone/>
              <a:defRPr sz="4801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es-ES" sz="3600" kern="0" dirty="0" smtClean="0">
                <a:solidFill>
                  <a:schemeClr val="tx1"/>
                </a:solidFill>
                <a:latin typeface="AR DARLING" panose="02000000000000000000" pitchFamily="2" charset="0"/>
              </a:rPr>
              <a:t>CONEXION ENTRE CANCER Y NEFROLOGIA</a:t>
            </a:r>
            <a:endParaRPr lang="es-ES" sz="3600" kern="0" dirty="0">
              <a:solidFill>
                <a:schemeClr val="tx1"/>
              </a:solidFill>
              <a:latin typeface="AR DARLING" panose="02000000000000000000" pitchFamily="2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763" y="2983316"/>
            <a:ext cx="1049353" cy="1049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696" y="1310186"/>
            <a:ext cx="1389489" cy="921291"/>
          </a:xfrm>
          <a:prstGeom prst="rect">
            <a:avLst/>
          </a:prstGeom>
        </p:spPr>
      </p:pic>
      <p:pic>
        <p:nvPicPr>
          <p:cNvPr id="12" name="Picture 2" descr="Resultado de imagen de grupoonco nefrolog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50" y="2465871"/>
            <a:ext cx="3095177" cy="51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5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619124"/>
            <a:ext cx="6643562" cy="50579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" y="952500"/>
            <a:ext cx="5010150" cy="17907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38200" y="3609980"/>
            <a:ext cx="4076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MUERTES REALES</a:t>
            </a:r>
          </a:p>
          <a:p>
            <a:endParaRPr lang="es-ES" b="1" dirty="0" smtClean="0">
              <a:solidFill>
                <a:srgbClr val="002060"/>
              </a:solidFill>
            </a:endParaRPr>
          </a:p>
          <a:p>
            <a:endParaRPr lang="es-ES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MUERTES ESPERADAS si la mortalidad no hubiese variado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1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952500"/>
            <a:ext cx="5010150" cy="179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4" y="371474"/>
            <a:ext cx="5648325" cy="55620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3286125"/>
            <a:ext cx="5105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99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731" y="423856"/>
            <a:ext cx="4808790" cy="34766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38" y="1828581"/>
            <a:ext cx="4897923" cy="25669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71" y="898940"/>
            <a:ext cx="5686425" cy="8986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238" y="1780442"/>
            <a:ext cx="3039838" cy="6006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450" y="100930"/>
            <a:ext cx="5781675" cy="50390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5875" y="604837"/>
            <a:ext cx="1073250" cy="2769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526" y="4223407"/>
            <a:ext cx="5542797" cy="260676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7924" y="4404388"/>
            <a:ext cx="4429125" cy="32385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9642" y="4728238"/>
            <a:ext cx="2049030" cy="166226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8672" y="5438775"/>
            <a:ext cx="7143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4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>
            <a:spLocks noGrp="1"/>
          </p:cNvSpPr>
          <p:nvPr>
            <p:ph type="title"/>
          </p:nvPr>
        </p:nvSpPr>
        <p:spPr>
          <a:xfrm rot="161729">
            <a:off x="3176159" y="1153793"/>
            <a:ext cx="7030616" cy="760218"/>
          </a:xfrm>
          <a:prstGeom prst="rect">
            <a:avLst/>
          </a:prstGeom>
        </p:spPr>
        <p:txBody>
          <a:bodyPr spcFirstLastPara="1" wrap="square" lIns="91435" tIns="91435" rIns="91435" bIns="91435" anchor="b" anchorCtr="0">
            <a:noAutofit/>
          </a:bodyPr>
          <a:lstStyle/>
          <a:p>
            <a:pPr>
              <a:spcBef>
                <a:spcPct val="0"/>
              </a:spcBef>
              <a:buClrTx/>
            </a:pPr>
            <a:r>
              <a:rPr lang="es-ES" altLang="es-ES" sz="2903" b="1" dirty="0">
                <a:latin typeface="AR DARLING" panose="02000000000000000000" pitchFamily="2" charset="0"/>
                <a:cs typeface="Arial" panose="020B0604020202020204" pitchFamily="34" charset="0"/>
              </a:rPr>
              <a:t>¿ FUNCIONES  DEL RIÑON ?</a:t>
            </a:r>
          </a:p>
        </p:txBody>
      </p:sp>
      <p:sp>
        <p:nvSpPr>
          <p:cNvPr id="136" name="Google Shape;136;p18"/>
          <p:cNvSpPr txBox="1">
            <a:spLocks noGrp="1"/>
          </p:cNvSpPr>
          <p:nvPr>
            <p:ph type="sldNum" idx="12"/>
          </p:nvPr>
        </p:nvSpPr>
        <p:spPr>
          <a:xfrm>
            <a:off x="10081202" y="5607330"/>
            <a:ext cx="548758" cy="393642"/>
          </a:xfrm>
          <a:prstGeom prst="rect">
            <a:avLst/>
          </a:prstGeom>
        </p:spPr>
        <p:txBody>
          <a:bodyPr spcFirstLastPara="1" wrap="square" lIns="91435" tIns="91435" rIns="91435" bIns="91435" anchor="t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2078908"/>
            <a:ext cx="4429125" cy="373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2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Juli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Ragoz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3314</TotalTime>
  <Words>1111</Words>
  <Application>Microsoft Office PowerPoint</Application>
  <PresentationFormat>Panorámica</PresentationFormat>
  <Paragraphs>304</Paragraphs>
  <Slides>43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25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43</vt:i4>
      </vt:variant>
    </vt:vector>
  </HeadingPairs>
  <TitlesOfParts>
    <vt:vector size="79" baseType="lpstr">
      <vt:lpstr>Arial Unicode MS</vt:lpstr>
      <vt:lpstr>Microsoft YaHei</vt:lpstr>
      <vt:lpstr>AdvOTdaafad64</vt:lpstr>
      <vt:lpstr>AR DARLING</vt:lpstr>
      <vt:lpstr>Arial</vt:lpstr>
      <vt:lpstr>Arvo</vt:lpstr>
      <vt:lpstr>Bangers</vt:lpstr>
      <vt:lpstr>Calibri</vt:lpstr>
      <vt:lpstr>Century Gothic</vt:lpstr>
      <vt:lpstr>Comic Sans MS</vt:lpstr>
      <vt:lpstr>Corbel</vt:lpstr>
      <vt:lpstr>Lato Hairline</vt:lpstr>
      <vt:lpstr>Lato Light</vt:lpstr>
      <vt:lpstr>Montserrat</vt:lpstr>
      <vt:lpstr>Montserrat ExtraBold</vt:lpstr>
      <vt:lpstr>Montserrat Light</vt:lpstr>
      <vt:lpstr>Raleway</vt:lpstr>
      <vt:lpstr>Roboto Condensed</vt:lpstr>
      <vt:lpstr>Roboto Condensed Light</vt:lpstr>
      <vt:lpstr>Sniglet</vt:lpstr>
      <vt:lpstr>Symbol</vt:lpstr>
      <vt:lpstr>Times New Roman</vt:lpstr>
      <vt:lpstr>Twentieth Century</vt:lpstr>
      <vt:lpstr>Varela</vt:lpstr>
      <vt:lpstr>Wingdings</vt:lpstr>
      <vt:lpstr>2_Jachimo template</vt:lpstr>
      <vt:lpstr>1_Jachimo template</vt:lpstr>
      <vt:lpstr>1_Salerio template</vt:lpstr>
      <vt:lpstr>Jachimo template</vt:lpstr>
      <vt:lpstr>Salerio template</vt:lpstr>
      <vt:lpstr>4_Salerio template</vt:lpstr>
      <vt:lpstr>1_Diseño predeterminado</vt:lpstr>
      <vt:lpstr>1_Ragozine template</vt:lpstr>
      <vt:lpstr>4_Jachimo template</vt:lpstr>
      <vt:lpstr>3_Eglamour template</vt:lpstr>
      <vt:lpstr>Juliet template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 FUNCIONES  DEL RIÑON ?</vt:lpstr>
      <vt:lpstr>PRINCIPALES FUNCIONES DEL RIÑON</vt:lpstr>
      <vt:lpstr>CALCULO DE LA FUNCION RENAL  </vt:lpstr>
      <vt:lpstr>Presentación de PowerPoint</vt:lpstr>
      <vt:lpstr>Comparación entre el FG estimado y medido: La fórmula CKD-EPI mejora la estimación del FG </vt:lpstr>
      <vt:lpstr>Presentación de PowerPoint</vt:lpstr>
      <vt:lpstr>ENFERMEDAD RENAL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CONCEPTO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 POR QUE ELNEFROLOGO DEBE IMPLICARSE EN EL MANEJO DEL CANCER ?</vt:lpstr>
      <vt:lpstr>¿ POR QUE ELNEFROLOGO DEBE IMPLICARSE EN EL MANEJO DEL CANCER ?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 calviño</dc:creator>
  <cp:lastModifiedBy>jesus calviño</cp:lastModifiedBy>
  <cp:revision>180</cp:revision>
  <dcterms:created xsi:type="dcterms:W3CDTF">2019-01-20T19:56:57Z</dcterms:created>
  <dcterms:modified xsi:type="dcterms:W3CDTF">2019-04-25T23:23:19Z</dcterms:modified>
</cp:coreProperties>
</file>